
<file path=[Content_Types].xml><?xml version="1.0" encoding="utf-8"?>
<Types xmlns="http://schemas.openxmlformats.org/package/2006/content-types">
  <Default ContentType="image/x-wmf" Extension="wmf"/>
  <Default ContentType="image/gif" Extension="gif"/>
  <Default ContentType="application/xml" Extension="xml"/>
  <Default ContentType="image/png" Extension="png"/>
  <Default ContentType="image/jpeg" Extension="jpeg"/>
  <Default ContentType="application/vnd.openxmlformats-package.relationships+xml" Extension="rels"/>
  <Default ContentType="image/x-emf" Extension="emf"/>
  <Override ContentType="application/vnd.openxmlformats-officedocument.presentationml.notesSlide+xml" PartName="/ppt/notesSlides/notesSlide1.xml"/>
  <Override ContentType="application/vnd.openxmlformats-officedocument.presentationml.tableStyles+xml" PartName="/ppt/tableStyles1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43.xml"/>
  <Override ContentType="application/vnd.openxmlformats-officedocument.presentationml.slide+xml" PartName="/ppt/slides/slide18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4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54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44.xml"/>
  <Override ContentType="application/vnd.openxmlformats-officedocument.presentationml.slide+xml" PartName="/ppt/slides/slide2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drawingml.chart+xml" PartName="/ppt/charts/chart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6858000" cx="9144000"/>
  <p:notesSz cx="6858000" cy="9144000"/>
  <p:defaultTextStyle>
    <a:defPPr lvl="0">
      <a:defRPr lang="zh-TW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1.xml><?xml version="1.0" encoding="utf-8"?>
<a:tblStyleLst xmlns:a="http://schemas.openxmlformats.org/drawingml/2006/main" xmlns:r="http://schemas.openxmlformats.org/officeDocument/2006/relationships" def="{90651C3A-4460-11DB-9652-00E08161165F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cmpd="sng" w="12700">
              <a:solidFill>
                <a:schemeClr val="lt1"/>
              </a:solidFill>
            </a:ln>
          </a:left>
          <a:right>
            <a:ln cmpd="sng" w="12700">
              <a:solidFill>
                <a:schemeClr val="lt1"/>
              </a:solidFill>
            </a:ln>
          </a:right>
          <a:top>
            <a:ln cmpd="sng" w="12700">
              <a:solidFill>
                <a:schemeClr val="lt1"/>
              </a:solidFill>
            </a:ln>
          </a:top>
          <a:bottom>
            <a:ln cmpd="sng" w="12700">
              <a:solidFill>
                <a:schemeClr val="lt1"/>
              </a:solidFill>
            </a:ln>
          </a:bottom>
          <a:insideH>
            <a:ln cmpd="sng" w="12700">
              <a:solidFill>
                <a:schemeClr val="lt1"/>
              </a:solidFill>
            </a:ln>
          </a:insideH>
          <a:insideV>
            <a:ln cmpd="sng"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cmpd="sng"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cmpd="sng"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tableStyles" Target="tableStyles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p\Desktop\20200608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/>
              <a:t>南海溫鹽圖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'20200608'!$I$2:$I$92</c:f>
              <c:numCache>
                <c:formatCode>General</c:formatCode>
                <c:ptCount val="91"/>
                <c:pt idx="0">
                  <c:v>33.58</c:v>
                </c:pt>
                <c:pt idx="1">
                  <c:v>33.58</c:v>
                </c:pt>
                <c:pt idx="2">
                  <c:v>33.58</c:v>
                </c:pt>
                <c:pt idx="3">
                  <c:v>33.58</c:v>
                </c:pt>
                <c:pt idx="4">
                  <c:v>33.58</c:v>
                </c:pt>
                <c:pt idx="5">
                  <c:v>33.579000000000001</c:v>
                </c:pt>
                <c:pt idx="6">
                  <c:v>33.573999999999998</c:v>
                </c:pt>
                <c:pt idx="7">
                  <c:v>33.613999999999997</c:v>
                </c:pt>
                <c:pt idx="8">
                  <c:v>33.610999999999997</c:v>
                </c:pt>
                <c:pt idx="9">
                  <c:v>33.624000000000002</c:v>
                </c:pt>
                <c:pt idx="10">
                  <c:v>33.624000000000002</c:v>
                </c:pt>
                <c:pt idx="11">
                  <c:v>33.735999999999997</c:v>
                </c:pt>
                <c:pt idx="12">
                  <c:v>34.01</c:v>
                </c:pt>
                <c:pt idx="13">
                  <c:v>34.281999999999996</c:v>
                </c:pt>
                <c:pt idx="14">
                  <c:v>34.360999999999997</c:v>
                </c:pt>
                <c:pt idx="15">
                  <c:v>34.491999999999997</c:v>
                </c:pt>
                <c:pt idx="16">
                  <c:v>34.512999999999998</c:v>
                </c:pt>
                <c:pt idx="17">
                  <c:v>34.561999999999998</c:v>
                </c:pt>
                <c:pt idx="18">
                  <c:v>34.628999999999998</c:v>
                </c:pt>
                <c:pt idx="19">
                  <c:v>34.686999999999998</c:v>
                </c:pt>
                <c:pt idx="20">
                  <c:v>34.686</c:v>
                </c:pt>
                <c:pt idx="21">
                  <c:v>34.692</c:v>
                </c:pt>
                <c:pt idx="22">
                  <c:v>34.695999999999998</c:v>
                </c:pt>
                <c:pt idx="23">
                  <c:v>34.698999999999998</c:v>
                </c:pt>
                <c:pt idx="24">
                  <c:v>34.707999999999998</c:v>
                </c:pt>
                <c:pt idx="25">
                  <c:v>34.697000000000003</c:v>
                </c:pt>
                <c:pt idx="26">
                  <c:v>34.67</c:v>
                </c:pt>
                <c:pt idx="27">
                  <c:v>34.622</c:v>
                </c:pt>
                <c:pt idx="28">
                  <c:v>34.584000000000003</c:v>
                </c:pt>
                <c:pt idx="29">
                  <c:v>34.545000000000002</c:v>
                </c:pt>
                <c:pt idx="30">
                  <c:v>34.476999999999997</c:v>
                </c:pt>
                <c:pt idx="31">
                  <c:v>34.448999999999998</c:v>
                </c:pt>
                <c:pt idx="32">
                  <c:v>34.436999999999998</c:v>
                </c:pt>
                <c:pt idx="33">
                  <c:v>34.427999999999997</c:v>
                </c:pt>
                <c:pt idx="34">
                  <c:v>34.414000000000001</c:v>
                </c:pt>
                <c:pt idx="35">
                  <c:v>34.405999999999999</c:v>
                </c:pt>
                <c:pt idx="36">
                  <c:v>34.4</c:v>
                </c:pt>
                <c:pt idx="37">
                  <c:v>34.404000000000003</c:v>
                </c:pt>
                <c:pt idx="38">
                  <c:v>34.406999999999996</c:v>
                </c:pt>
                <c:pt idx="39">
                  <c:v>34.411000000000001</c:v>
                </c:pt>
                <c:pt idx="40">
                  <c:v>34.415999999999997</c:v>
                </c:pt>
                <c:pt idx="41">
                  <c:v>34.430999999999997</c:v>
                </c:pt>
                <c:pt idx="42">
                  <c:v>34.445999999999998</c:v>
                </c:pt>
                <c:pt idx="43">
                  <c:v>34.460999999999999</c:v>
                </c:pt>
                <c:pt idx="44">
                  <c:v>34.481000000000002</c:v>
                </c:pt>
                <c:pt idx="45">
                  <c:v>34.505000000000003</c:v>
                </c:pt>
                <c:pt idx="46">
                  <c:v>34.524999999999999</c:v>
                </c:pt>
                <c:pt idx="47">
                  <c:v>33.646000000000001</c:v>
                </c:pt>
                <c:pt idx="48">
                  <c:v>33.645000000000003</c:v>
                </c:pt>
                <c:pt idx="49">
                  <c:v>33.636000000000003</c:v>
                </c:pt>
                <c:pt idx="50">
                  <c:v>33.634999999999998</c:v>
                </c:pt>
                <c:pt idx="51">
                  <c:v>33.637999999999998</c:v>
                </c:pt>
                <c:pt idx="52">
                  <c:v>33.64</c:v>
                </c:pt>
                <c:pt idx="53">
                  <c:v>33.637999999999998</c:v>
                </c:pt>
                <c:pt idx="54">
                  <c:v>33.621000000000002</c:v>
                </c:pt>
                <c:pt idx="55">
                  <c:v>33.637</c:v>
                </c:pt>
                <c:pt idx="56">
                  <c:v>34.145000000000003</c:v>
                </c:pt>
                <c:pt idx="57">
                  <c:v>34.308999999999997</c:v>
                </c:pt>
                <c:pt idx="58">
                  <c:v>34.424999999999997</c:v>
                </c:pt>
                <c:pt idx="59">
                  <c:v>34.448</c:v>
                </c:pt>
                <c:pt idx="60">
                  <c:v>34.456000000000003</c:v>
                </c:pt>
                <c:pt idx="61">
                  <c:v>34.478000000000002</c:v>
                </c:pt>
                <c:pt idx="62">
                  <c:v>34.475000000000001</c:v>
                </c:pt>
                <c:pt idx="63">
                  <c:v>34.523000000000003</c:v>
                </c:pt>
                <c:pt idx="64">
                  <c:v>34.54</c:v>
                </c:pt>
                <c:pt idx="65">
                  <c:v>34.545000000000002</c:v>
                </c:pt>
                <c:pt idx="66">
                  <c:v>34.579000000000001</c:v>
                </c:pt>
                <c:pt idx="67">
                  <c:v>34.588999999999999</c:v>
                </c:pt>
                <c:pt idx="68">
                  <c:v>34.598999999999997</c:v>
                </c:pt>
                <c:pt idx="69">
                  <c:v>34.600999999999999</c:v>
                </c:pt>
                <c:pt idx="70">
                  <c:v>34.664000000000001</c:v>
                </c:pt>
                <c:pt idx="71">
                  <c:v>34.683999999999997</c:v>
                </c:pt>
                <c:pt idx="72">
                  <c:v>34.683999999999997</c:v>
                </c:pt>
                <c:pt idx="73">
                  <c:v>34.662999999999997</c:v>
                </c:pt>
                <c:pt idx="74">
                  <c:v>34.636000000000003</c:v>
                </c:pt>
                <c:pt idx="75">
                  <c:v>34.570999999999998</c:v>
                </c:pt>
                <c:pt idx="76">
                  <c:v>34.53</c:v>
                </c:pt>
                <c:pt idx="77">
                  <c:v>34.506999999999998</c:v>
                </c:pt>
                <c:pt idx="78">
                  <c:v>34.491999999999997</c:v>
                </c:pt>
                <c:pt idx="79">
                  <c:v>34.470999999999997</c:v>
                </c:pt>
                <c:pt idx="80">
                  <c:v>34.442999999999998</c:v>
                </c:pt>
                <c:pt idx="81">
                  <c:v>34.424999999999997</c:v>
                </c:pt>
                <c:pt idx="82">
                  <c:v>34.418999999999997</c:v>
                </c:pt>
                <c:pt idx="83">
                  <c:v>34.414000000000001</c:v>
                </c:pt>
                <c:pt idx="84">
                  <c:v>34.406999999999996</c:v>
                </c:pt>
                <c:pt idx="85">
                  <c:v>34.405000000000001</c:v>
                </c:pt>
                <c:pt idx="86">
                  <c:v>34.408999999999999</c:v>
                </c:pt>
                <c:pt idx="87">
                  <c:v>34.415999999999997</c:v>
                </c:pt>
                <c:pt idx="88">
                  <c:v>34.43</c:v>
                </c:pt>
                <c:pt idx="89">
                  <c:v>34.456000000000003</c:v>
                </c:pt>
                <c:pt idx="90">
                  <c:v>34.491</c:v>
                </c:pt>
              </c:numCache>
            </c:numRef>
          </c:xVal>
          <c:yVal>
            <c:numRef>
              <c:f>'20200608'!$J$2:$J$92</c:f>
              <c:numCache>
                <c:formatCode>General</c:formatCode>
                <c:ptCount val="91"/>
                <c:pt idx="0">
                  <c:v>29.404</c:v>
                </c:pt>
                <c:pt idx="1">
                  <c:v>29.404</c:v>
                </c:pt>
                <c:pt idx="2">
                  <c:v>29.404</c:v>
                </c:pt>
                <c:pt idx="3">
                  <c:v>29.404</c:v>
                </c:pt>
                <c:pt idx="4">
                  <c:v>29.405000000000001</c:v>
                </c:pt>
                <c:pt idx="5">
                  <c:v>29.405000000000001</c:v>
                </c:pt>
                <c:pt idx="6">
                  <c:v>29.387</c:v>
                </c:pt>
                <c:pt idx="7">
                  <c:v>28.687999999999999</c:v>
                </c:pt>
                <c:pt idx="8">
                  <c:v>28.574000000000002</c:v>
                </c:pt>
                <c:pt idx="9">
                  <c:v>28.39</c:v>
                </c:pt>
                <c:pt idx="10">
                  <c:v>28.012</c:v>
                </c:pt>
                <c:pt idx="11">
                  <c:v>27.564</c:v>
                </c:pt>
                <c:pt idx="12">
                  <c:v>26.478000000000002</c:v>
                </c:pt>
                <c:pt idx="13">
                  <c:v>25.454000000000001</c:v>
                </c:pt>
                <c:pt idx="14">
                  <c:v>24.690999999999999</c:v>
                </c:pt>
                <c:pt idx="15">
                  <c:v>23.129000000000001</c:v>
                </c:pt>
                <c:pt idx="16">
                  <c:v>22.925000000000001</c:v>
                </c:pt>
                <c:pt idx="17">
                  <c:v>22.619</c:v>
                </c:pt>
                <c:pt idx="18">
                  <c:v>21.925999999999998</c:v>
                </c:pt>
                <c:pt idx="19">
                  <c:v>21.056000000000001</c:v>
                </c:pt>
                <c:pt idx="20">
                  <c:v>20.445</c:v>
                </c:pt>
                <c:pt idx="21">
                  <c:v>19.992999999999999</c:v>
                </c:pt>
                <c:pt idx="22">
                  <c:v>19.64</c:v>
                </c:pt>
                <c:pt idx="23">
                  <c:v>19.055</c:v>
                </c:pt>
                <c:pt idx="24">
                  <c:v>18.431999999999999</c:v>
                </c:pt>
                <c:pt idx="25">
                  <c:v>17.704999999999998</c:v>
                </c:pt>
                <c:pt idx="26">
                  <c:v>17.079000000000001</c:v>
                </c:pt>
                <c:pt idx="27">
                  <c:v>16.155999999999999</c:v>
                </c:pt>
                <c:pt idx="28">
                  <c:v>15.369</c:v>
                </c:pt>
                <c:pt idx="29">
                  <c:v>14.616</c:v>
                </c:pt>
                <c:pt idx="30">
                  <c:v>13.035</c:v>
                </c:pt>
                <c:pt idx="31">
                  <c:v>12.166</c:v>
                </c:pt>
                <c:pt idx="32">
                  <c:v>11.73</c:v>
                </c:pt>
                <c:pt idx="33">
                  <c:v>11.375</c:v>
                </c:pt>
                <c:pt idx="34">
                  <c:v>10.685</c:v>
                </c:pt>
                <c:pt idx="35">
                  <c:v>10.276999999999999</c:v>
                </c:pt>
                <c:pt idx="36">
                  <c:v>9.6980000000000004</c:v>
                </c:pt>
                <c:pt idx="37">
                  <c:v>9.15</c:v>
                </c:pt>
                <c:pt idx="38">
                  <c:v>8.7070000000000007</c:v>
                </c:pt>
                <c:pt idx="39">
                  <c:v>8.1750000000000007</c:v>
                </c:pt>
                <c:pt idx="40">
                  <c:v>7.8789999999999996</c:v>
                </c:pt>
                <c:pt idx="41">
                  <c:v>7.1459999999999999</c:v>
                </c:pt>
                <c:pt idx="42">
                  <c:v>6.5750000000000002</c:v>
                </c:pt>
                <c:pt idx="43">
                  <c:v>6.0609999999999999</c:v>
                </c:pt>
                <c:pt idx="44">
                  <c:v>5.4610000000000003</c:v>
                </c:pt>
                <c:pt idx="45">
                  <c:v>4.8570000000000002</c:v>
                </c:pt>
                <c:pt idx="46">
                  <c:v>4.319</c:v>
                </c:pt>
                <c:pt idx="47">
                  <c:v>29.896000000000001</c:v>
                </c:pt>
                <c:pt idx="48">
                  <c:v>29.891999999999999</c:v>
                </c:pt>
                <c:pt idx="49">
                  <c:v>29.613</c:v>
                </c:pt>
                <c:pt idx="50">
                  <c:v>29.574999999999999</c:v>
                </c:pt>
                <c:pt idx="51">
                  <c:v>29.559000000000001</c:v>
                </c:pt>
                <c:pt idx="52">
                  <c:v>29.542000000000002</c:v>
                </c:pt>
                <c:pt idx="53">
                  <c:v>29.516999999999999</c:v>
                </c:pt>
                <c:pt idx="54">
                  <c:v>29.302</c:v>
                </c:pt>
                <c:pt idx="55">
                  <c:v>28.234000000000002</c:v>
                </c:pt>
                <c:pt idx="56">
                  <c:v>25.76</c:v>
                </c:pt>
                <c:pt idx="57">
                  <c:v>24.931999999999999</c:v>
                </c:pt>
                <c:pt idx="58">
                  <c:v>23.952999999999999</c:v>
                </c:pt>
                <c:pt idx="59">
                  <c:v>23.812999999999999</c:v>
                </c:pt>
                <c:pt idx="60">
                  <c:v>23.707000000000001</c:v>
                </c:pt>
                <c:pt idx="61">
                  <c:v>23.292999999999999</c:v>
                </c:pt>
                <c:pt idx="62">
                  <c:v>23.268000000000001</c:v>
                </c:pt>
                <c:pt idx="63">
                  <c:v>22.518000000000001</c:v>
                </c:pt>
                <c:pt idx="64">
                  <c:v>22.356000000000002</c:v>
                </c:pt>
                <c:pt idx="65">
                  <c:v>22.178000000000001</c:v>
                </c:pt>
                <c:pt idx="66">
                  <c:v>21.686</c:v>
                </c:pt>
                <c:pt idx="67">
                  <c:v>21.518999999999998</c:v>
                </c:pt>
                <c:pt idx="68">
                  <c:v>21.408000000000001</c:v>
                </c:pt>
                <c:pt idx="69">
                  <c:v>21.349</c:v>
                </c:pt>
                <c:pt idx="70">
                  <c:v>20.248000000000001</c:v>
                </c:pt>
                <c:pt idx="71">
                  <c:v>19.298999999999999</c:v>
                </c:pt>
                <c:pt idx="72">
                  <c:v>17.934000000000001</c:v>
                </c:pt>
                <c:pt idx="73">
                  <c:v>16.952999999999999</c:v>
                </c:pt>
                <c:pt idx="74">
                  <c:v>16.483000000000001</c:v>
                </c:pt>
                <c:pt idx="75">
                  <c:v>15.051</c:v>
                </c:pt>
                <c:pt idx="76">
                  <c:v>14.239000000000001</c:v>
                </c:pt>
                <c:pt idx="77">
                  <c:v>13.766999999999999</c:v>
                </c:pt>
                <c:pt idx="78">
                  <c:v>13.369</c:v>
                </c:pt>
                <c:pt idx="79">
                  <c:v>12.839</c:v>
                </c:pt>
                <c:pt idx="80">
                  <c:v>12.007</c:v>
                </c:pt>
                <c:pt idx="81">
                  <c:v>11.217000000000001</c:v>
                </c:pt>
                <c:pt idx="82">
                  <c:v>10.957000000000001</c:v>
                </c:pt>
                <c:pt idx="83">
                  <c:v>10.721</c:v>
                </c:pt>
                <c:pt idx="84">
                  <c:v>9.3659999999999997</c:v>
                </c:pt>
                <c:pt idx="85">
                  <c:v>8.907</c:v>
                </c:pt>
                <c:pt idx="86">
                  <c:v>8.4469999999999992</c:v>
                </c:pt>
                <c:pt idx="87">
                  <c:v>7.97</c:v>
                </c:pt>
                <c:pt idx="88">
                  <c:v>7.2220000000000004</c:v>
                </c:pt>
                <c:pt idx="89">
                  <c:v>6.2119999999999997</c:v>
                </c:pt>
                <c:pt idx="90">
                  <c:v>5.2320000000000002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605-4503-986D-191C963248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660672"/>
        <c:axId val="69663744"/>
      </c:scatterChart>
      <c:valAx>
        <c:axId val="69660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/>
                  <a:t>鹽度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9663744"/>
        <c:crosses val="autoZero"/>
        <c:crossBetween val="midCat"/>
      </c:valAx>
      <c:valAx>
        <c:axId val="69663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/>
                  <a:t>溫度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96606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43228-CC2A-4382-BDD7-34436BEB4720}" type="datetimeFigureOut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22A14-4D60-40AE-AB66-CB1EA39C0A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47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12.1. Slick bands associated with internal waves off Cape Cod (Massachusetts, U.S.A.).</a:t>
            </a:r>
          </a:p>
          <a:p>
            <a:r>
              <a:rPr lang="en-US" altLang="zh-TW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background, Cape Cod and Herring Cove beach can be seen, as well as Race Point</a:t>
            </a:r>
          </a:p>
          <a:p>
            <a:r>
              <a:rPr lang="en-US" altLang="zh-TW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lighthouse. Slicks such as these can be seen in satellite images, such as </a:t>
            </a:r>
            <a:r>
              <a:rPr lang="en-US" altLang="zh-TW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SARimages</a:t>
            </a:r>
            <a:r>
              <a:rPr lang="en-US" altLang="zh-TW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revealing the</a:t>
            </a:r>
          </a:p>
          <a:p>
            <a:r>
              <a:rPr lang="en-US" altLang="zh-TW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 spatial structure and scales of short-period internal waves (photo taken by the co-author on</a:t>
            </a:r>
          </a:p>
          <a:p>
            <a:r>
              <a:rPr lang="en-US" altLang="zh-TW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August 30, 2006, at 15:30 local time).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4134F-9084-4418-A13B-4618F280C889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58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EF95-E909-4383-B289-5C60BD96EC70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CAD2C-9A0B-4ABC-878B-C681950FFF62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DC1-3671-4134-A5C0-6A1005ECC012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8965-7185-496D-80ED-AB6BE4FC67CF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832D-68B6-45B8-8E9D-C511201B586A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81356-15A6-4C55-AFCB-2C800E6DFD34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A9DB-2404-4F06-A9CA-8FAE5B67849D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B5793-C872-4ACA-AA0D-73D01B49529D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C03E-BDB0-44F0-BEFF-F4A572B41D3E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E6A6F-B2E1-4F52-89BA-362A932C6CDE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C1080-953E-4322-831E-9210795F78FD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E6490-EA20-44B1-B8E9-FBF2E1648A12}" type="datetime1">
              <a:rPr lang="zh-TW" altLang="en-US" smtClean="0"/>
              <a:t>2020/6/10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tides.info/" TargetMode="External"/><Relationship Id="rId2" Type="http://schemas.openxmlformats.org/officeDocument/2006/relationships/hyperlink" Target="https://www.cwb.gov.tw/V8/C/M/tid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de-forecast.com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ds.data.jma.go.jp/tcc/tcc/products/elnino/ensoevents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ds.data.jma.go.jp/tcc/tcc/products/clisys/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images.remss.com/sst/sst_data_daily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mss.com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mss.com/measurements/rain-rate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orldview.earthdata.nasa.gov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www.coriolis.eu.org/Data-Products/Data-Delivery/Data-selection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Homework 10 (grouping)</a:t>
            </a:r>
            <a:br>
              <a:rPr lang="en-US" altLang="zh-TW" dirty="0" smtClean="0"/>
            </a:br>
            <a:r>
              <a:rPr lang="en-US" altLang="zh-TW" dirty="0" smtClean="0"/>
              <a:t>(Discussion)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2~3 persons per group</a:t>
            </a:r>
          </a:p>
          <a:p>
            <a:r>
              <a:rPr lang="en-US" altLang="zh-TW" dirty="0" smtClean="0"/>
              <a:t>Finds some </a:t>
            </a:r>
            <a:r>
              <a:rPr lang="en-US" altLang="zh-TW" dirty="0"/>
              <a:t>A</a:t>
            </a:r>
            <a:r>
              <a:rPr lang="en-US" altLang="zh-TW" dirty="0" smtClean="0"/>
              <a:t>rgo buoys that passed through Kuroshio and located in the South China Sea. </a:t>
            </a:r>
          </a:p>
          <a:p>
            <a:r>
              <a:rPr lang="en-US" altLang="zh-TW" dirty="0" smtClean="0"/>
              <a:t>Compare the water properties of Kuroshio and in the South China Sea.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96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Sea-going experiment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54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Final </a:t>
            </a:r>
            <a:r>
              <a:rPr lang="en-US" altLang="zh-TW" dirty="0"/>
              <a:t>Report using “</a:t>
            </a:r>
            <a:r>
              <a:rPr lang="en-US" altLang="zh-TW" dirty="0" smtClean="0"/>
              <a:t>cr2370.zip”</a:t>
            </a:r>
            <a:br>
              <a:rPr lang="en-US" altLang="zh-TW" dirty="0" smtClean="0"/>
            </a:br>
            <a:r>
              <a:rPr lang="en-US" altLang="zh-TW" dirty="0" smtClean="0"/>
              <a:t>(Due date: 6/19)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(25%) What are the main direction of the observed currents around the Keelung </a:t>
            </a:r>
            <a:r>
              <a:rPr lang="en-US" altLang="zh-TW" dirty="0"/>
              <a:t>Island during the cruise </a:t>
            </a:r>
            <a:r>
              <a:rPr lang="en-US" altLang="zh-TW" dirty="0" smtClean="0"/>
              <a:t>experiment of CR2370 </a:t>
            </a:r>
            <a:r>
              <a:rPr lang="en-US" altLang="zh-TW" dirty="0"/>
              <a:t>(using “cr2370000_000000.LTA”)?</a:t>
            </a:r>
            <a:endParaRPr lang="en-US" altLang="zh-TW" dirty="0" smtClean="0"/>
          </a:p>
          <a:p>
            <a:r>
              <a:rPr lang="en-US" altLang="zh-TW" dirty="0"/>
              <a:t>(25%) Describe </a:t>
            </a:r>
            <a:r>
              <a:rPr lang="en-US" altLang="zh-TW" dirty="0" smtClean="0"/>
              <a:t>the ocean </a:t>
            </a:r>
            <a:r>
              <a:rPr lang="en-US" altLang="zh-TW" dirty="0"/>
              <a:t>currents during the cruise </a:t>
            </a:r>
            <a:r>
              <a:rPr lang="en-US" altLang="zh-TW" dirty="0" smtClean="0"/>
              <a:t>experiment.</a:t>
            </a:r>
          </a:p>
          <a:p>
            <a:r>
              <a:rPr lang="en-US" altLang="zh-TW" dirty="0"/>
              <a:t>(25%) Guess</a:t>
            </a:r>
            <a:r>
              <a:rPr lang="en-US" altLang="zh-TW" dirty="0" smtClean="0"/>
              <a:t>: what is the main force that drives the </a:t>
            </a:r>
            <a:r>
              <a:rPr lang="en-US" altLang="zh-TW" dirty="0"/>
              <a:t>observed currents around the </a:t>
            </a:r>
            <a:r>
              <a:rPr lang="en-US" altLang="zh-TW" dirty="0" smtClean="0"/>
              <a:t>Keelung Island? </a:t>
            </a:r>
          </a:p>
          <a:p>
            <a:r>
              <a:rPr lang="en-US" altLang="zh-TW" dirty="0"/>
              <a:t>(25%) Describe </a:t>
            </a:r>
            <a:r>
              <a:rPr lang="en-US" altLang="zh-TW" dirty="0" smtClean="0"/>
              <a:t>the ocean vertical structure during the cruise experiment (using “c*-1.txt”). Could we find the thermocline?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4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2439" t="21301" r="19681" b="7301"/>
          <a:stretch/>
        </p:blipFill>
        <p:spPr>
          <a:xfrm>
            <a:off x="251520" y="404664"/>
            <a:ext cx="8208912" cy="569598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256000" y="2996952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*</a:t>
            </a:r>
            <a:endParaRPr lang="zh-TW" altLang="en-US" sz="2800" dirty="0"/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5436096" y="1484784"/>
            <a:ext cx="936104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227641" y="128084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*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580112" y="238488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*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868144" y="1861663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*</a:t>
            </a:r>
            <a:endParaRPr lang="zh-TW" altLang="en-US" sz="2800" dirty="0"/>
          </a:p>
        </p:txBody>
      </p:sp>
      <p:cxnSp>
        <p:nvCxnSpPr>
          <p:cNvPr id="24" name="直線接點 23"/>
          <p:cNvCxnSpPr/>
          <p:nvPr/>
        </p:nvCxnSpPr>
        <p:spPr>
          <a:xfrm flipH="1" flipV="1">
            <a:off x="3528000" y="2448000"/>
            <a:ext cx="1943240" cy="7649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H="1" flipV="1">
            <a:off x="4499620" y="764704"/>
            <a:ext cx="1870518" cy="716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>
            <a:off x="3528000" y="764704"/>
            <a:ext cx="971620" cy="1683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517366" y="3100317"/>
            <a:ext cx="82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C1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771558" y="2464055"/>
            <a:ext cx="70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C2</a:t>
            </a:r>
            <a:endParaRPr lang="zh-TW" alt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6084168" y="1840799"/>
            <a:ext cx="46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C3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443665" y="1326790"/>
            <a:ext cx="46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C4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4139952" y="548680"/>
            <a:ext cx="6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T1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3199712" y="2232266"/>
            <a:ext cx="6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T2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74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Some background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are the type of currents near coastal region?</a:t>
            </a:r>
          </a:p>
          <a:p>
            <a:r>
              <a:rPr lang="en-US" altLang="zh-TW" dirty="0" smtClean="0"/>
              <a:t>What are tides?</a:t>
            </a:r>
          </a:p>
          <a:p>
            <a:r>
              <a:rPr lang="en-US" altLang="zh-TW" dirty="0"/>
              <a:t>Tides are “forced Gravity waves” caused by the gravitational attraction of the moon and sun.</a:t>
            </a:r>
          </a:p>
          <a:p>
            <a:r>
              <a:rPr lang="en-US" altLang="zh-TW" dirty="0" smtClean="0"/>
              <a:t>What are tidal currents?</a:t>
            </a:r>
          </a:p>
          <a:p>
            <a:r>
              <a:rPr lang="en-US" altLang="zh-TW" dirty="0" smtClean="0"/>
              <a:t>Ocean currents </a:t>
            </a:r>
            <a:r>
              <a:rPr lang="en-US" altLang="zh-TW" dirty="0"/>
              <a:t>that are generated by </a:t>
            </a:r>
            <a:r>
              <a:rPr lang="en-US" altLang="zh-TW" dirty="0" smtClean="0"/>
              <a:t>tides.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28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Importance of </a:t>
            </a:r>
            <a:r>
              <a:rPr lang="en-US" altLang="zh-TW" dirty="0" smtClean="0"/>
              <a:t>tidal currents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Navigation</a:t>
            </a:r>
            <a:endParaRPr lang="en-US" altLang="zh-TW" dirty="0"/>
          </a:p>
          <a:p>
            <a:r>
              <a:rPr lang="en-US" altLang="zh-TW" dirty="0"/>
              <a:t>M</a:t>
            </a:r>
            <a:r>
              <a:rPr lang="en-US" altLang="zh-TW" dirty="0" smtClean="0"/>
              <a:t>ixing </a:t>
            </a:r>
            <a:r>
              <a:rPr lang="en-US" altLang="zh-TW" dirty="0"/>
              <a:t>coastal waters.</a:t>
            </a:r>
            <a:endParaRPr lang="en-US" altLang="zh-TW" dirty="0" smtClean="0"/>
          </a:p>
          <a:p>
            <a:r>
              <a:rPr lang="en-US" altLang="zh-TW" dirty="0" smtClean="0"/>
              <a:t>Generate </a:t>
            </a:r>
            <a:r>
              <a:rPr lang="en-US" altLang="zh-TW" dirty="0"/>
              <a:t>internal waves over seamounts, the </a:t>
            </a:r>
            <a:r>
              <a:rPr lang="en-US" altLang="zh-TW" dirty="0" smtClean="0"/>
              <a:t>continental slope</a:t>
            </a:r>
            <a:r>
              <a:rPr lang="en-US" altLang="zh-TW" dirty="0"/>
              <a:t>, and mid-ocean ridges. This contributes to mixing in the ocean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S</a:t>
            </a:r>
            <a:r>
              <a:rPr lang="en-US" altLang="zh-TW" dirty="0" smtClean="0"/>
              <a:t>uspend </a:t>
            </a:r>
            <a:r>
              <a:rPr lang="en-US" altLang="zh-TW" dirty="0"/>
              <a:t>bottom sediments, even in the deep ocean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6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68760"/>
            <a:ext cx="6836815" cy="5121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7297020" y="6488668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TU05 - Igor </a:t>
            </a:r>
            <a:r>
              <a:rPr lang="en-US" altLang="zh-TW" dirty="0" err="1" smtClean="0"/>
              <a:t>Belkin</a:t>
            </a:r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Without Well Mixing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0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Without Well Mixing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57364"/>
            <a:ext cx="9144000" cy="4776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60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ltbt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551781" y="-734218"/>
            <a:ext cx="6111875" cy="9072562"/>
          </a:xfrm>
          <a:prstGeom prst="rect">
            <a:avLst/>
          </a:prstGeom>
          <a:noFill/>
        </p:spPr>
      </p:pic>
      <p:sp>
        <p:nvSpPr>
          <p:cNvPr id="11267" name="Line 3"/>
          <p:cNvSpPr>
            <a:spLocks noChangeShapeType="1"/>
          </p:cNvSpPr>
          <p:nvPr/>
        </p:nvSpPr>
        <p:spPr bwMode="auto">
          <a:xfrm>
            <a:off x="2916238" y="908050"/>
            <a:ext cx="6227762" cy="2592388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419475" y="4581525"/>
            <a:ext cx="9366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b="1"/>
              <a:t>基隆港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5076825" y="1989138"/>
            <a:ext cx="7191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400"/>
              <a:t>基隆嶼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3995738" y="3789363"/>
            <a:ext cx="9366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b="1"/>
              <a:t>和平島</a:t>
            </a:r>
          </a:p>
        </p:txBody>
      </p:sp>
      <p:sp>
        <p:nvSpPr>
          <p:cNvPr id="11271" name="AutoShape 7"/>
          <p:cNvSpPr>
            <a:spLocks noChangeArrowheads="1"/>
          </p:cNvSpPr>
          <p:nvPr/>
        </p:nvSpPr>
        <p:spPr bwMode="auto">
          <a:xfrm>
            <a:off x="4859338" y="4005263"/>
            <a:ext cx="144462" cy="144462"/>
          </a:xfrm>
          <a:prstGeom prst="flowChartExtra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72" name="AutoShape 8"/>
          <p:cNvSpPr>
            <a:spLocks noChangeArrowheads="1"/>
          </p:cNvSpPr>
          <p:nvPr/>
        </p:nvSpPr>
        <p:spPr bwMode="auto">
          <a:xfrm>
            <a:off x="6443663" y="4797425"/>
            <a:ext cx="144462" cy="144463"/>
          </a:xfrm>
          <a:prstGeom prst="flowChartExtra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73" name="AutoShape 9"/>
          <p:cNvSpPr>
            <a:spLocks noChangeArrowheads="1"/>
          </p:cNvSpPr>
          <p:nvPr/>
        </p:nvSpPr>
        <p:spPr bwMode="auto">
          <a:xfrm>
            <a:off x="5724525" y="5157788"/>
            <a:ext cx="215900" cy="217487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4932363" y="4076700"/>
            <a:ext cx="3968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400" b="1">
                <a:solidFill>
                  <a:schemeClr val="accent2"/>
                </a:solidFill>
              </a:rPr>
              <a:t>污水處理場</a:t>
            </a:r>
          </a:p>
        </p:txBody>
      </p:sp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5724525" y="4508500"/>
            <a:ext cx="10080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b="1"/>
              <a:t>八斗子</a:t>
            </a:r>
          </a:p>
        </p:txBody>
      </p:sp>
      <p:sp>
        <p:nvSpPr>
          <p:cNvPr id="11276" name="Text Box 12"/>
          <p:cNvSpPr txBox="1">
            <a:spLocks noChangeArrowheads="1"/>
          </p:cNvSpPr>
          <p:nvPr/>
        </p:nvSpPr>
        <p:spPr bwMode="auto">
          <a:xfrm>
            <a:off x="4716463" y="5373688"/>
            <a:ext cx="20875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b="1">
                <a:solidFill>
                  <a:srgbClr val="FF3300"/>
                </a:solidFill>
              </a:rPr>
              <a:t>長期隨機觀測地點</a:t>
            </a:r>
          </a:p>
        </p:txBody>
      </p:sp>
      <p:sp>
        <p:nvSpPr>
          <p:cNvPr id="11277" name="Text Box 13"/>
          <p:cNvSpPr txBox="1">
            <a:spLocks noChangeArrowheads="1"/>
          </p:cNvSpPr>
          <p:nvPr/>
        </p:nvSpPr>
        <p:spPr bwMode="auto">
          <a:xfrm>
            <a:off x="6516688" y="4797425"/>
            <a:ext cx="17287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600" b="1">
                <a:solidFill>
                  <a:schemeClr val="accent2"/>
                </a:solidFill>
              </a:rPr>
              <a:t>海洋科技博物館</a:t>
            </a:r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7667625" y="2420938"/>
            <a:ext cx="863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/>
              <a:t>外海</a:t>
            </a:r>
          </a:p>
        </p:txBody>
      </p:sp>
      <p:sp>
        <p:nvSpPr>
          <p:cNvPr id="11279" name="Text Box 15"/>
          <p:cNvSpPr txBox="1">
            <a:spLocks noChangeArrowheads="1"/>
          </p:cNvSpPr>
          <p:nvPr/>
        </p:nvSpPr>
        <p:spPr bwMode="auto">
          <a:xfrm>
            <a:off x="7596188" y="3213100"/>
            <a:ext cx="863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/>
              <a:t>內海</a:t>
            </a:r>
          </a:p>
        </p:txBody>
      </p:sp>
      <p:sp>
        <p:nvSpPr>
          <p:cNvPr id="11280" name="Text Box 16"/>
          <p:cNvSpPr txBox="1">
            <a:spLocks noChangeArrowheads="1"/>
          </p:cNvSpPr>
          <p:nvPr/>
        </p:nvSpPr>
        <p:spPr bwMode="auto">
          <a:xfrm>
            <a:off x="4787900" y="2636838"/>
            <a:ext cx="720725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 b="1"/>
              <a:t>    </a:t>
            </a:r>
            <a:r>
              <a:rPr lang="zh-TW" altLang="en-US" sz="1400" b="1">
                <a:solidFill>
                  <a:schemeClr val="hlink"/>
                </a:solidFill>
              </a:rPr>
              <a:t>海</a:t>
            </a:r>
          </a:p>
          <a:p>
            <a:pPr>
              <a:spcBef>
                <a:spcPct val="50000"/>
              </a:spcBef>
            </a:pPr>
            <a:r>
              <a:rPr lang="zh-TW" altLang="en-US" sz="1400" b="1">
                <a:solidFill>
                  <a:schemeClr val="hlink"/>
                </a:solidFill>
              </a:rPr>
              <a:t>檻</a:t>
            </a:r>
          </a:p>
        </p:txBody>
      </p:sp>
      <p:sp>
        <p:nvSpPr>
          <p:cNvPr id="11281" name="Text Box 17"/>
          <p:cNvSpPr txBox="1">
            <a:spLocks noChangeArrowheads="1"/>
          </p:cNvSpPr>
          <p:nvPr/>
        </p:nvSpPr>
        <p:spPr bwMode="auto">
          <a:xfrm rot="1289752">
            <a:off x="3492500" y="3500438"/>
            <a:ext cx="2808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1">
                <a:solidFill>
                  <a:srgbClr val="FF3300"/>
                </a:solidFill>
              </a:rPr>
              <a:t>和    平    島    水    道</a:t>
            </a:r>
          </a:p>
        </p:txBody>
      </p:sp>
      <p:sp>
        <p:nvSpPr>
          <p:cNvPr id="11282" name="Line 18"/>
          <p:cNvSpPr>
            <a:spLocks noChangeShapeType="1"/>
          </p:cNvSpPr>
          <p:nvPr/>
        </p:nvSpPr>
        <p:spPr bwMode="auto">
          <a:xfrm flipV="1">
            <a:off x="1763713" y="1341438"/>
            <a:ext cx="0" cy="1079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283" name="Line 19"/>
          <p:cNvSpPr>
            <a:spLocks noChangeShapeType="1"/>
          </p:cNvSpPr>
          <p:nvPr/>
        </p:nvSpPr>
        <p:spPr bwMode="auto">
          <a:xfrm>
            <a:off x="1476375" y="2060575"/>
            <a:ext cx="576263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284" name="Text Box 20"/>
          <p:cNvSpPr txBox="1">
            <a:spLocks noChangeArrowheads="1"/>
          </p:cNvSpPr>
          <p:nvPr/>
        </p:nvSpPr>
        <p:spPr bwMode="auto">
          <a:xfrm>
            <a:off x="1547813" y="908050"/>
            <a:ext cx="504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b="1"/>
              <a:t>N</a:t>
            </a:r>
          </a:p>
        </p:txBody>
      </p:sp>
      <p:sp>
        <p:nvSpPr>
          <p:cNvPr id="11285" name="Text Box 21"/>
          <p:cNvSpPr txBox="1">
            <a:spLocks noChangeArrowheads="1"/>
          </p:cNvSpPr>
          <p:nvPr/>
        </p:nvSpPr>
        <p:spPr bwMode="auto">
          <a:xfrm>
            <a:off x="1042988" y="5373688"/>
            <a:ext cx="10795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800" b="1"/>
              <a:t>台 灣</a:t>
            </a:r>
          </a:p>
        </p:txBody>
      </p:sp>
      <p:sp>
        <p:nvSpPr>
          <p:cNvPr id="11286" name="AutoShape 22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58200" y="6553200"/>
            <a:ext cx="685800" cy="304800"/>
          </a:xfrm>
          <a:prstGeom prst="actionButtonReturn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87" name="Text Box 23"/>
          <p:cNvSpPr txBox="1">
            <a:spLocks noChangeArrowheads="1"/>
          </p:cNvSpPr>
          <p:nvPr/>
        </p:nvSpPr>
        <p:spPr bwMode="auto">
          <a:xfrm>
            <a:off x="2195513" y="260350"/>
            <a:ext cx="4895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TW" altLang="en-US" b="1">
                <a:ea typeface="標楷體" pitchFamily="65" charset="-120"/>
              </a:rPr>
              <a:t>基隆附近海域地理和海檻結構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71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 descr="sony 0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40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sony 0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859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Group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</a:t>
            </a:fld>
            <a:endParaRPr lang="zh-TW" altLang="en-US"/>
          </a:p>
        </p:txBody>
      </p:sp>
      <p:pic>
        <p:nvPicPr>
          <p:cNvPr id="5" name="image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196752"/>
            <a:ext cx="9144000" cy="5661248"/>
          </a:xfrm>
          <a:prstGeom prst="rect">
            <a:avLst/>
          </a:prstGeom>
          <a:ln/>
        </p:spPr>
      </p:pic>
      <p:pic>
        <p:nvPicPr>
          <p:cNvPr id="7" name="image9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5496" y="2132856"/>
            <a:ext cx="4104456" cy="309634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0236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H:\(backup)Ocean\Lab Master\2陳在賦\SAR\tide ok\931110.BMP"/>
          <p:cNvPicPr>
            <a:picLocks noChangeAspect="1" noChangeArrowheads="1"/>
          </p:cNvPicPr>
          <p:nvPr/>
        </p:nvPicPr>
        <p:blipFill>
          <a:blip r:embed="rId2" cstate="print"/>
          <a:srcRect l="68144" t="14846" r="6909" b="67010"/>
          <a:stretch>
            <a:fillRect/>
          </a:stretch>
        </p:blipFill>
        <p:spPr bwMode="auto">
          <a:xfrm rot="1626069">
            <a:off x="611559" y="980728"/>
            <a:ext cx="7632849" cy="5551163"/>
          </a:xfrm>
          <a:prstGeom prst="rect">
            <a:avLst/>
          </a:prstGeom>
          <a:noFill/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08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H:\(backup)Ocean\Lab Master\2陳在賦\SAR\tide ok\940723.BMP"/>
          <p:cNvPicPr>
            <a:picLocks noChangeAspect="1" noChangeArrowheads="1"/>
          </p:cNvPicPr>
          <p:nvPr/>
        </p:nvPicPr>
        <p:blipFill>
          <a:blip r:embed="rId2" cstate="print"/>
          <a:srcRect l="23918" t="67010" r="50000" b="15980"/>
          <a:stretch>
            <a:fillRect/>
          </a:stretch>
        </p:blipFill>
        <p:spPr bwMode="auto">
          <a:xfrm rot="1407036">
            <a:off x="0" y="620688"/>
            <a:ext cx="9053806" cy="5904656"/>
          </a:xfrm>
          <a:prstGeom prst="rect">
            <a:avLst/>
          </a:prstGeom>
          <a:noFill/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60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S00874"/>
          <p:cNvPicPr>
            <a:picLocks noChangeAspect="1" noChangeArrowheads="1"/>
          </p:cNvPicPr>
          <p:nvPr/>
        </p:nvPicPr>
        <p:blipFill>
          <a:blip r:embed="rId2" cstate="print"/>
          <a:srcRect l="13013" t="49879" r="41444" b="5060"/>
          <a:stretch>
            <a:fillRect/>
          </a:stretch>
        </p:blipFill>
        <p:spPr bwMode="auto">
          <a:xfrm>
            <a:off x="0" y="0"/>
            <a:ext cx="4572000" cy="452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 descr="S04921"/>
          <p:cNvPicPr>
            <a:picLocks noChangeAspect="1" noChangeArrowheads="1"/>
          </p:cNvPicPr>
          <p:nvPr/>
        </p:nvPicPr>
        <p:blipFill>
          <a:blip r:embed="rId3" cstate="print"/>
          <a:srcRect l="47711" t="31807" r="8916" b="28915"/>
          <a:stretch>
            <a:fillRect/>
          </a:stretch>
        </p:blipFill>
        <p:spPr bwMode="auto">
          <a:xfrm>
            <a:off x="4645025" y="9525"/>
            <a:ext cx="4498975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2319338" y="2205038"/>
            <a:ext cx="739775" cy="739775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zh-TW" altLang="zh-TW" sz="4000"/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7451725" y="2420938"/>
            <a:ext cx="739775" cy="739775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zh-TW" altLang="zh-TW" sz="4000"/>
          </a:p>
        </p:txBody>
      </p:sp>
      <p:pic>
        <p:nvPicPr>
          <p:cNvPr id="28678" name="Picture 6" descr="940723"/>
          <p:cNvPicPr>
            <a:picLocks noChangeAspect="1" noChangeArrowheads="1"/>
          </p:cNvPicPr>
          <p:nvPr/>
        </p:nvPicPr>
        <p:blipFill>
          <a:blip r:embed="rId4" cstate="print">
            <a:lum bright="60000" contrast="60000"/>
            <a:grayscl/>
            <a:biLevel thresh="50000"/>
          </a:blip>
          <a:srcRect t="50023"/>
          <a:stretch>
            <a:fillRect/>
          </a:stretch>
        </p:blipFill>
        <p:spPr bwMode="auto">
          <a:xfrm>
            <a:off x="0" y="4581525"/>
            <a:ext cx="4572000" cy="211772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</p:pic>
      <p:pic>
        <p:nvPicPr>
          <p:cNvPr id="28679" name="Picture 7" descr="960323"/>
          <p:cNvPicPr>
            <a:picLocks noChangeAspect="1" noChangeArrowheads="1"/>
          </p:cNvPicPr>
          <p:nvPr/>
        </p:nvPicPr>
        <p:blipFill>
          <a:blip r:embed="rId5" cstate="print">
            <a:lum bright="60000" contrast="60000"/>
            <a:grayscl/>
            <a:biLevel thresh="50000"/>
          </a:blip>
          <a:srcRect t="50023"/>
          <a:stretch>
            <a:fillRect/>
          </a:stretch>
        </p:blipFill>
        <p:spPr bwMode="auto">
          <a:xfrm>
            <a:off x="4500563" y="4581525"/>
            <a:ext cx="4786312" cy="2132013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0" y="66675"/>
            <a:ext cx="9144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/>
              <a:t>Interesting tide-driven feature near NTOU</a:t>
            </a:r>
            <a:endParaRPr lang="en-US" altLang="zh-TW" sz="4000" dirty="0">
              <a:solidFill>
                <a:srgbClr val="FFFF0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31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Tidal currents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7888" y="778098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Consider the Coriolis Force or not</a:t>
            </a:r>
            <a:r>
              <a:rPr lang="zh-TW" altLang="en-US" dirty="0" smtClean="0"/>
              <a:t> </a:t>
            </a:r>
            <a:r>
              <a:rPr lang="en-US" altLang="zh-TW" dirty="0" smtClean="0"/>
              <a:t>to the tidal currents?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24903" t="33203" r="6250" b="20898"/>
          <a:stretch>
            <a:fillRect/>
          </a:stretch>
        </p:blipFill>
        <p:spPr bwMode="auto">
          <a:xfrm>
            <a:off x="1691680" y="1916832"/>
            <a:ext cx="648069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 l="28027" t="31445" r="17773" b="16797"/>
          <a:stretch>
            <a:fillRect/>
          </a:stretch>
        </p:blipFill>
        <p:spPr bwMode="auto">
          <a:xfrm>
            <a:off x="3635897" y="5156080"/>
            <a:ext cx="2376264" cy="1701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877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2439" t="21301" r="19681" b="7301"/>
          <a:stretch/>
        </p:blipFill>
        <p:spPr>
          <a:xfrm>
            <a:off x="323528" y="908720"/>
            <a:ext cx="8208912" cy="569598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328008" y="3501008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*</a:t>
            </a:r>
            <a:endParaRPr lang="zh-TW" altLang="en-US" sz="2800" dirty="0"/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5508104" y="1988840"/>
            <a:ext cx="936104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299649" y="1784896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*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652120" y="288894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*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940152" y="2365719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*</a:t>
            </a:r>
            <a:endParaRPr lang="zh-TW" altLang="en-US" sz="2800" dirty="0"/>
          </a:p>
        </p:txBody>
      </p:sp>
      <p:cxnSp>
        <p:nvCxnSpPr>
          <p:cNvPr id="24" name="直線接點 23"/>
          <p:cNvCxnSpPr/>
          <p:nvPr/>
        </p:nvCxnSpPr>
        <p:spPr>
          <a:xfrm flipH="1" flipV="1">
            <a:off x="3600008" y="2952056"/>
            <a:ext cx="1943240" cy="7649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H="1" flipV="1">
            <a:off x="4571628" y="1268760"/>
            <a:ext cx="1870518" cy="716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>
            <a:off x="3600008" y="1268760"/>
            <a:ext cx="971620" cy="1683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589374" y="3604373"/>
            <a:ext cx="82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C1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843566" y="2968111"/>
            <a:ext cx="70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C2</a:t>
            </a:r>
            <a:endParaRPr lang="zh-TW" alt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6156176" y="2344855"/>
            <a:ext cx="46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C3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515673" y="1830846"/>
            <a:ext cx="46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C4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4211960" y="1052736"/>
            <a:ext cx="6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T1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3271720" y="2736322"/>
            <a:ext cx="6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T2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25447" y="6116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About the 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415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About the experiments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2050" name="Picture 2" descr="D: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3525"/>
            <a:ext cx="9144000" cy="358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6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0" y="1600200"/>
            <a:ext cx="9036496" cy="4525963"/>
          </a:xfrm>
        </p:spPr>
        <p:txBody>
          <a:bodyPr/>
          <a:lstStyle/>
          <a:p>
            <a:r>
              <a:rPr lang="en-US" altLang="zh-TW" dirty="0" smtClean="0"/>
              <a:t>c1-1.txt</a:t>
            </a:r>
          </a:p>
          <a:p>
            <a:r>
              <a:rPr lang="en-US" altLang="zh-TW" dirty="0" smtClean="0"/>
              <a:t>c2-1.txt</a:t>
            </a:r>
          </a:p>
          <a:p>
            <a:r>
              <a:rPr lang="en-US" altLang="zh-TW" dirty="0" smtClean="0"/>
              <a:t>c3-1.txt</a:t>
            </a:r>
          </a:p>
          <a:p>
            <a:r>
              <a:rPr lang="en-US" altLang="zh-TW" dirty="0" smtClean="0"/>
              <a:t>c4-1.txt</a:t>
            </a:r>
          </a:p>
          <a:p>
            <a:r>
              <a:rPr lang="en-US" altLang="zh-TW" dirty="0" smtClean="0"/>
              <a:t>cr2370000_000000.LTA</a:t>
            </a: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63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ADCP data </a:t>
            </a:r>
            <a:r>
              <a:rPr lang="en-US" altLang="zh-TW" dirty="0" smtClean="0"/>
              <a:t>analysis</a:t>
            </a:r>
            <a:br>
              <a:rPr lang="en-US" altLang="zh-TW" dirty="0" smtClean="0"/>
            </a:br>
            <a:r>
              <a:rPr lang="en-US" altLang="zh-TW" smtClean="0"/>
              <a:t>(removing bottom track)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75" t="11569" r="37750" b="38368"/>
          <a:stretch/>
        </p:blipFill>
        <p:spPr>
          <a:xfrm>
            <a:off x="4788024" y="1434476"/>
            <a:ext cx="3672408" cy="524629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t="12452" r="38975" b="37986"/>
          <a:stretch/>
        </p:blipFill>
        <p:spPr>
          <a:xfrm>
            <a:off x="323528" y="1417638"/>
            <a:ext cx="3536357" cy="530453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555776" y="170080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0~50m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079940" y="168912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0~16m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82577" y="3212976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Describe the ocean currents during the cruise experiment.</a:t>
            </a:r>
          </a:p>
        </p:txBody>
      </p:sp>
    </p:spTree>
    <p:extLst>
      <p:ext uri="{BB962C8B-B14F-4D97-AF65-F5344CB8AC3E}">
        <p14:creationId xmlns:p14="http://schemas.microsoft.com/office/powerpoint/2010/main" val="148508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Checking tides (demo 10 mins)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www.cwb.gov.tw/V8/C/M/tide.html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https://www.worldtides.info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r>
              <a:rPr lang="en-US" altLang="zh-TW" dirty="0">
                <a:hlinkClick r:id="rId4"/>
              </a:rPr>
              <a:t>https://www.tide-forecast.com/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763688" y="465313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Guess: what is the main force that drives the observed currents around the </a:t>
            </a:r>
            <a:r>
              <a:rPr lang="en-US" altLang="zh-TW" sz="2000" dirty="0" smtClean="0">
                <a:solidFill>
                  <a:srgbClr val="FF0000"/>
                </a:solidFill>
              </a:rPr>
              <a:t>Keelung </a:t>
            </a:r>
            <a:r>
              <a:rPr lang="en-US" altLang="zh-TW" sz="2000" dirty="0">
                <a:solidFill>
                  <a:srgbClr val="FF0000"/>
                </a:solidFill>
              </a:rPr>
              <a:t>Island? 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6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CTD</a:t>
            </a:r>
            <a:r>
              <a:rPr lang="zh-TW" altLang="en-US" dirty="0" smtClean="0"/>
              <a:t> </a:t>
            </a:r>
            <a:r>
              <a:rPr lang="en-US" altLang="zh-TW" dirty="0" smtClean="0"/>
              <a:t>Analysis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29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7638"/>
            <a:ext cx="6840760" cy="51438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07704" y="22768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Describe the ocean vertical structure during the cruise experiment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076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699792" y="2276872"/>
            <a:ext cx="6444208" cy="4581128"/>
          </a:xfrm>
          <a:prstGeom prst="rect">
            <a:avLst/>
          </a:prstGeom>
          <a:ln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 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6" name="image2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484784"/>
            <a:ext cx="5508104" cy="381642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0279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CTD</a:t>
            </a:r>
            <a:r>
              <a:rPr lang="zh-TW" altLang="en-US" dirty="0"/>
              <a:t> </a:t>
            </a:r>
            <a:r>
              <a:rPr lang="en-US" altLang="zh-TW" dirty="0"/>
              <a:t>Analysis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30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17638"/>
            <a:ext cx="6552728" cy="49272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67744" y="22772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Describe the ocean vertical structure during the cruise experiment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20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2439" t="21301" r="19681" b="7301"/>
          <a:stretch/>
        </p:blipFill>
        <p:spPr>
          <a:xfrm>
            <a:off x="323528" y="908720"/>
            <a:ext cx="8208912" cy="569598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328008" y="3501008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*</a:t>
            </a:r>
            <a:endParaRPr lang="zh-TW" altLang="en-US" sz="2800" dirty="0"/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5508104" y="1988840"/>
            <a:ext cx="936104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299649" y="1784896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*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652120" y="288894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*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940152" y="2365719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*</a:t>
            </a:r>
            <a:endParaRPr lang="zh-TW" altLang="en-US" sz="2800" dirty="0"/>
          </a:p>
        </p:txBody>
      </p:sp>
      <p:cxnSp>
        <p:nvCxnSpPr>
          <p:cNvPr id="24" name="直線接點 23"/>
          <p:cNvCxnSpPr/>
          <p:nvPr/>
        </p:nvCxnSpPr>
        <p:spPr>
          <a:xfrm flipH="1" flipV="1">
            <a:off x="3600008" y="2952056"/>
            <a:ext cx="1943240" cy="7649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H="1" flipV="1">
            <a:off x="4571628" y="1268760"/>
            <a:ext cx="1870518" cy="716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>
            <a:off x="3600008" y="1268760"/>
            <a:ext cx="971620" cy="1683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589374" y="3604373"/>
            <a:ext cx="82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C1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843566" y="2968111"/>
            <a:ext cx="70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C2</a:t>
            </a:r>
            <a:endParaRPr lang="zh-TW" alt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6156176" y="2344855"/>
            <a:ext cx="46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C3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515673" y="1830846"/>
            <a:ext cx="46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C4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4211960" y="1052736"/>
            <a:ext cx="6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T1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3271720" y="2736322"/>
            <a:ext cx="6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T2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25447" y="6116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About the 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77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CTD</a:t>
            </a:r>
            <a:r>
              <a:rPr lang="zh-TW" altLang="en-US" dirty="0"/>
              <a:t> </a:t>
            </a:r>
            <a:r>
              <a:rPr lang="en-US" altLang="zh-TW" dirty="0" smtClean="0"/>
              <a:t>Analysis (C1)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32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7638"/>
            <a:ext cx="6696959" cy="50356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39752" y="6268670"/>
            <a:ext cx="3146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Could we find the thermocline?</a:t>
            </a:r>
          </a:p>
        </p:txBody>
      </p:sp>
    </p:spTree>
    <p:extLst>
      <p:ext uri="{BB962C8B-B14F-4D97-AF65-F5344CB8AC3E}">
        <p14:creationId xmlns:p14="http://schemas.microsoft.com/office/powerpoint/2010/main" val="244515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CTD</a:t>
            </a:r>
            <a:r>
              <a:rPr lang="zh-TW" altLang="en-US" dirty="0"/>
              <a:t> </a:t>
            </a:r>
            <a:r>
              <a:rPr lang="en-US" altLang="zh-TW" dirty="0"/>
              <a:t>Analysis (</a:t>
            </a:r>
            <a:r>
              <a:rPr lang="en-US" altLang="zh-TW" dirty="0" smtClean="0"/>
              <a:t>C2)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33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22" y="1426588"/>
            <a:ext cx="6624736" cy="498139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39752" y="6268670"/>
            <a:ext cx="3146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Could we find the thermocline?</a:t>
            </a:r>
          </a:p>
        </p:txBody>
      </p:sp>
    </p:spTree>
    <p:extLst>
      <p:ext uri="{BB962C8B-B14F-4D97-AF65-F5344CB8AC3E}">
        <p14:creationId xmlns:p14="http://schemas.microsoft.com/office/powerpoint/2010/main" val="7227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CTD</a:t>
            </a:r>
            <a:r>
              <a:rPr lang="zh-TW" altLang="en-US" dirty="0"/>
              <a:t> </a:t>
            </a:r>
            <a:r>
              <a:rPr lang="en-US" altLang="zh-TW" dirty="0"/>
              <a:t>Analysis (</a:t>
            </a:r>
            <a:r>
              <a:rPr lang="en-US" altLang="zh-TW" dirty="0" smtClean="0"/>
              <a:t>C3)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34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17638"/>
            <a:ext cx="6768752" cy="50896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39752" y="6268670"/>
            <a:ext cx="3146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Could we find the thermocline?</a:t>
            </a:r>
          </a:p>
        </p:txBody>
      </p:sp>
    </p:spTree>
    <p:extLst>
      <p:ext uri="{BB962C8B-B14F-4D97-AF65-F5344CB8AC3E}">
        <p14:creationId xmlns:p14="http://schemas.microsoft.com/office/powerpoint/2010/main" val="182370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CTD</a:t>
            </a:r>
            <a:r>
              <a:rPr lang="zh-TW" altLang="en-US" dirty="0"/>
              <a:t> </a:t>
            </a:r>
            <a:r>
              <a:rPr lang="en-US" altLang="zh-TW" dirty="0" smtClean="0"/>
              <a:t>Analysis (C4)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556792"/>
            <a:ext cx="6382917" cy="47995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39752" y="6268670"/>
            <a:ext cx="3146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Could we find the thermocline?</a:t>
            </a:r>
          </a:p>
        </p:txBody>
      </p:sp>
    </p:spTree>
    <p:extLst>
      <p:ext uri="{BB962C8B-B14F-4D97-AF65-F5344CB8AC3E}">
        <p14:creationId xmlns:p14="http://schemas.microsoft.com/office/powerpoint/2010/main" val="5181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2439" t="21301" r="19681" b="7301"/>
          <a:stretch/>
        </p:blipFill>
        <p:spPr>
          <a:xfrm>
            <a:off x="323528" y="908720"/>
            <a:ext cx="8208912" cy="569598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328008" y="3501008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*</a:t>
            </a:r>
            <a:endParaRPr lang="zh-TW" altLang="en-US" sz="2800" dirty="0"/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5508104" y="1988840"/>
            <a:ext cx="936104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299649" y="1784896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*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652120" y="288894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*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940152" y="2365719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*</a:t>
            </a:r>
            <a:endParaRPr lang="zh-TW" altLang="en-US" sz="2800" dirty="0"/>
          </a:p>
        </p:txBody>
      </p:sp>
      <p:cxnSp>
        <p:nvCxnSpPr>
          <p:cNvPr id="24" name="直線接點 23"/>
          <p:cNvCxnSpPr/>
          <p:nvPr/>
        </p:nvCxnSpPr>
        <p:spPr>
          <a:xfrm flipH="1" flipV="1">
            <a:off x="3600008" y="2952056"/>
            <a:ext cx="1943240" cy="7649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H="1" flipV="1">
            <a:off x="4571628" y="1268760"/>
            <a:ext cx="1870518" cy="716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>
            <a:off x="3600008" y="1268760"/>
            <a:ext cx="971620" cy="1683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589374" y="3604373"/>
            <a:ext cx="82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C1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843566" y="2968111"/>
            <a:ext cx="70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C2</a:t>
            </a:r>
            <a:endParaRPr lang="zh-TW" alt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6156176" y="2344855"/>
            <a:ext cx="46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C3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515673" y="1830846"/>
            <a:ext cx="46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C4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4211960" y="1052736"/>
            <a:ext cx="6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T1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3271720" y="2736322"/>
            <a:ext cx="6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T2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25447" y="6116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About the experiments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452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Useful sources/links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35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Sources for ENSO (</a:t>
            </a:r>
            <a:r>
              <a:rPr lang="en-US" altLang="zh-TW" b="1" dirty="0"/>
              <a:t>El </a:t>
            </a:r>
            <a:r>
              <a:rPr lang="en-US" altLang="zh-TW" b="1" dirty="0" smtClean="0"/>
              <a:t>Niño-</a:t>
            </a:r>
            <a:r>
              <a:rPr lang="en-US" altLang="zh-TW" dirty="0" smtClean="0"/>
              <a:t>Southern Oscillation) Index, JMA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ds.data.jma.go.jp/tcc/tcc/products/elnino/ensoevents.html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074" name="Picture 2" descr="D:\擷取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40968"/>
            <a:ext cx="8489404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29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Review Wind data (JMA)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Japan Meteorological Agency (JMA) – Reanalysis data</a:t>
            </a:r>
          </a:p>
          <a:p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ds.data.jma.go.jp/tcc/tcc/products/clisys/index.html</a:t>
            </a:r>
            <a:endParaRPr lang="en-US" altLang="zh-TW" dirty="0" smtClean="0"/>
          </a:p>
          <a:p>
            <a:r>
              <a:rPr lang="en-US" altLang="zh-TW" dirty="0" smtClean="0"/>
              <a:t>Asian </a:t>
            </a:r>
            <a:r>
              <a:rPr lang="en-US" altLang="zh-TW" dirty="0"/>
              <a:t>monsoon </a:t>
            </a:r>
            <a:r>
              <a:rPr lang="en-US" altLang="zh-TW" dirty="0" smtClean="0"/>
              <a:t>monitoring </a:t>
            </a:r>
            <a:r>
              <a:rPr lang="en-US" altLang="zh-TW" dirty="0">
                <a:sym typeface="Wingdings" panose="05000000000000000000" pitchFamily="2" charset="2"/>
              </a:rPr>
              <a:t> Animation maps (Global Area</a:t>
            </a:r>
            <a:r>
              <a:rPr lang="en-US" altLang="zh-TW" dirty="0" smtClean="0">
                <a:sym typeface="Wingdings" panose="05000000000000000000" pitchFamily="2" charset="2"/>
              </a:rPr>
              <a:t>) </a:t>
            </a:r>
          </a:p>
          <a:p>
            <a:r>
              <a:rPr lang="en-US" altLang="zh-TW" dirty="0" smtClean="0">
                <a:sym typeface="Wingdings" panose="05000000000000000000" pitchFamily="2" charset="2"/>
              </a:rPr>
              <a:t>SLP &amp; 2-m temperature &amp; 10-m Wind Vector (10-m winds are about surface winds)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31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Group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1628800"/>
            <a:ext cx="5274310" cy="4356100"/>
          </a:xfrm>
          <a:prstGeom prst="rect">
            <a:avLst/>
          </a:prstGeom>
        </p:spPr>
      </p:pic>
      <p:graphicFrame>
        <p:nvGraphicFramePr>
          <p:cNvPr id="6" name="圖表 5">
            <a:extLst>
              <a:ext uri="{FF2B5EF4-FFF2-40B4-BE49-F238E27FC236}">
                <a16:creationId xmlns:lc="http://schemas.openxmlformats.org/drawingml/2006/lockedCanvas" xmlns:a16="http://schemas.microsoft.com/office/drawing/2014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id="{F0AF9BC2-7CE0-4F43-9F93-EC641F1D91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8466661"/>
              </p:ext>
            </p:extLst>
          </p:nvPr>
        </p:nvGraphicFramePr>
        <p:xfrm>
          <a:off x="5381814" y="2132856"/>
          <a:ext cx="367665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6182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 Wind data (JMA)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40</a:t>
            </a:fld>
            <a:endParaRPr lang="zh-TW" altLang="en-US"/>
          </a:p>
        </p:txBody>
      </p:sp>
      <p:pic>
        <p:nvPicPr>
          <p:cNvPr id="111618" name="Picture 2" descr="image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757989" cy="524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53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Satellite SST (Demo 5~10 mins)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images.remss.com/sst/sst_data_daily.html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026" name="Picture 2" descr="D:\擷取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80928"/>
            <a:ext cx="6821307" cy="349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345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Review Satellite Wind data (RSS)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Remote Sensing Systems (RSS) – Satellite observation</a:t>
            </a:r>
          </a:p>
          <a:p>
            <a:r>
              <a:rPr lang="en-US" altLang="zh-TW" b="1" dirty="0" smtClean="0">
                <a:hlinkClick r:id="rId2"/>
              </a:rPr>
              <a:t>http://www.remss.com/</a:t>
            </a:r>
            <a:endParaRPr lang="en-US" altLang="zh-TW" b="1" dirty="0" smtClean="0"/>
          </a:p>
          <a:p>
            <a:r>
              <a:rPr lang="en-US" altLang="zh-TW" b="1" dirty="0" smtClean="0"/>
              <a:t>Missions </a:t>
            </a:r>
            <a:r>
              <a:rPr lang="en-US" altLang="zh-TW" b="1" dirty="0" smtClean="0">
                <a:sym typeface="Wingdings" pitchFamily="2" charset="2"/>
              </a:rPr>
              <a:t> </a:t>
            </a:r>
            <a:r>
              <a:rPr lang="en-US" altLang="zh-TW" b="1" dirty="0" err="1" smtClean="0">
                <a:sym typeface="Wingdings" pitchFamily="2" charset="2"/>
              </a:rPr>
              <a:t>WindSat</a:t>
            </a:r>
            <a:r>
              <a:rPr lang="en-US" altLang="zh-TW" b="1" dirty="0" smtClean="0">
                <a:sym typeface="Wingdings" pitchFamily="2" charset="2"/>
              </a:rPr>
              <a:t>  </a:t>
            </a:r>
            <a:r>
              <a:rPr lang="en-US" altLang="zh-TW" b="1" dirty="0" smtClean="0"/>
              <a:t>Browse Wind vector images </a:t>
            </a:r>
          </a:p>
          <a:p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81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 Satellite Wind </a:t>
            </a:r>
            <a:r>
              <a:rPr lang="en-US" altLang="zh-TW" dirty="0" smtClean="0"/>
              <a:t>data (RSS)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43</a:t>
            </a:fld>
            <a:endParaRPr lang="zh-TW" altLang="en-US"/>
          </a:p>
        </p:txBody>
      </p:sp>
      <p:pic>
        <p:nvPicPr>
          <p:cNvPr id="159746" name="Picture 2" descr="http://images.remss.com/graphics/windscat/v07.0.1/medium/global/y2018/m02/2018_02_mont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05156"/>
            <a:ext cx="9144000" cy="54528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724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 Satellite Rainfall </a:t>
            </a:r>
            <a:r>
              <a:rPr lang="en-US" altLang="zh-TW" dirty="0" smtClean="0"/>
              <a:t>(RSS)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Remote Sensing Systems (RSS) – Satellite observation</a:t>
            </a:r>
          </a:p>
          <a:p>
            <a:r>
              <a:rPr lang="en-US" altLang="zh-TW" dirty="0" smtClean="0">
                <a:hlinkClick r:id="rId2"/>
              </a:rPr>
              <a:t>http://www.remss.com/measurements/rain-rate/</a:t>
            </a:r>
            <a:endParaRPr lang="en-US" altLang="zh-TW" dirty="0" smtClean="0"/>
          </a:p>
          <a:p>
            <a:r>
              <a:rPr lang="en-US" altLang="zh-TW" dirty="0" smtClean="0"/>
              <a:t>Browse </a:t>
            </a:r>
            <a:r>
              <a:rPr lang="en-US" altLang="zh-TW" dirty="0" err="1" smtClean="0"/>
              <a:t>WindSat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43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 Satellite Rainfall </a:t>
            </a:r>
            <a:r>
              <a:rPr lang="en-US" altLang="zh-TW" dirty="0" smtClean="0"/>
              <a:t>(RSS)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45</a:t>
            </a:fld>
            <a:endParaRPr lang="zh-TW" altLang="en-US"/>
          </a:p>
        </p:txBody>
      </p:sp>
      <p:pic>
        <p:nvPicPr>
          <p:cNvPr id="183298" name="Picture 2" descr="Click to view this image in full siz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4"/>
            <a:ext cx="9144000" cy="45720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111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Review Satellite altimeter data from AVISO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093915"/>
          </a:xfrm>
        </p:spPr>
        <p:txBody>
          <a:bodyPr/>
          <a:lstStyle/>
          <a:p>
            <a:r>
              <a:rPr lang="en-US" altLang="zh-TW" dirty="0" smtClean="0"/>
              <a:t>Google Keywords: </a:t>
            </a:r>
            <a:r>
              <a:rPr lang="en-US" altLang="zh-TW" dirty="0"/>
              <a:t>AVISO LIVE ACCESS SERVER 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46</a:t>
            </a:fld>
            <a:endParaRPr lang="zh-TW" altLang="en-US"/>
          </a:p>
        </p:txBody>
      </p:sp>
      <p:pic>
        <p:nvPicPr>
          <p:cNvPr id="13314" name="Picture 2" descr="D:\擷取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896"/>
            <a:ext cx="9144000" cy="338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79512" y="5085184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203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Review Satellite </a:t>
            </a:r>
            <a:r>
              <a:rPr lang="en-US" altLang="zh-TW" dirty="0"/>
              <a:t>altimeter data from AVISO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47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91" t="11610" r="6002" b="10133"/>
          <a:stretch>
            <a:fillRect/>
          </a:stretch>
        </p:blipFill>
        <p:spPr bwMode="auto">
          <a:xfrm>
            <a:off x="88519" y="1417638"/>
            <a:ext cx="9047697" cy="4243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0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NASA worldview</a:t>
            </a:r>
            <a:br>
              <a:rPr lang="en-US" altLang="zh-TW" dirty="0" smtClean="0"/>
            </a:br>
            <a:r>
              <a:rPr lang="en-US" altLang="zh-TW" dirty="0" smtClean="0"/>
              <a:t>(Ocean color, True color)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hlinkClick r:id="rId2"/>
              </a:rPr>
              <a:t>https://worldview.earthdata.nasa.gov/</a:t>
            </a:r>
            <a:endParaRPr lang="en-US" altLang="zh-TW" dirty="0" smtClean="0"/>
          </a:p>
          <a:p>
            <a:r>
              <a:rPr lang="en-US" altLang="zh-TW" dirty="0" smtClean="0"/>
              <a:t>Demo 10~15 mins</a:t>
            </a:r>
            <a:endParaRPr lang="zh-TW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/>
          <a:srcRect l="-639" t="10133" b="8657"/>
          <a:stretch>
            <a:fillRect/>
          </a:stretch>
        </p:blipFill>
        <p:spPr bwMode="auto">
          <a:xfrm>
            <a:off x="-32581" y="2564904"/>
            <a:ext cx="9205695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16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 useful link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https://www.nodc.noaa.gov/OC5/indprod.html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49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8310" t="7812" r="24560" b="4297"/>
          <a:stretch>
            <a:fillRect/>
          </a:stretch>
        </p:blipFill>
        <p:spPr bwMode="auto">
          <a:xfrm>
            <a:off x="3419872" y="2348880"/>
            <a:ext cx="3658276" cy="422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9960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Group 2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391001"/>
              </p:ext>
            </p:extLst>
          </p:nvPr>
        </p:nvGraphicFramePr>
        <p:xfrm>
          <a:off x="899592" y="1772816"/>
          <a:ext cx="7200801" cy="31683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9980"/>
                <a:gridCol w="2399980"/>
                <a:gridCol w="2400841"/>
              </a:tblGrid>
              <a:tr h="316835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鹽度最高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168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海域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黑潮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南海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68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溫度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20-25</a:t>
                      </a:r>
                      <a:r>
                        <a:rPr lang="zh-TW" sz="1800" kern="0">
                          <a:effectLst/>
                        </a:rPr>
                        <a:t>℃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15-25</a:t>
                      </a:r>
                      <a:r>
                        <a:rPr lang="zh-TW" sz="1800" kern="0">
                          <a:effectLst/>
                        </a:rPr>
                        <a:t>℃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6835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鹽度最低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168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海域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黑潮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南海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68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溫度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5-10</a:t>
                      </a:r>
                      <a:r>
                        <a:rPr lang="zh-TW" sz="1800" kern="0">
                          <a:effectLst/>
                        </a:rPr>
                        <a:t>℃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25-30</a:t>
                      </a:r>
                      <a:r>
                        <a:rPr lang="zh-TW" sz="1800" kern="0">
                          <a:effectLst/>
                        </a:rPr>
                        <a:t>℃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6835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平均鹽度</a:t>
                      </a:r>
                      <a:r>
                        <a:rPr lang="en-US" sz="1800" kern="100">
                          <a:effectLst/>
                        </a:rPr>
                        <a:t>/</a:t>
                      </a:r>
                      <a:r>
                        <a:rPr lang="zh-TW" sz="1800" kern="100">
                          <a:effectLst/>
                        </a:rPr>
                        <a:t>水溫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168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海域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黑潮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南海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68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平均鹽度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34.5</a:t>
                      </a:r>
                      <a:r>
                        <a:rPr lang="en-US" sz="1800" kern="100">
                          <a:effectLst/>
                        </a:rPr>
                        <a:t>‰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34.2963‰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68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平均水溫</a:t>
                      </a:r>
                      <a:r>
                        <a:rPr lang="en-US" sz="1800" kern="0">
                          <a:effectLst/>
                        </a:rPr>
                        <a:t>(</a:t>
                      </a:r>
                      <a:r>
                        <a:rPr lang="zh-TW" sz="1800" kern="0">
                          <a:effectLst/>
                        </a:rPr>
                        <a:t>垂直</a:t>
                      </a:r>
                      <a:r>
                        <a:rPr lang="en-US" sz="1800" kern="0">
                          <a:effectLst/>
                        </a:rPr>
                        <a:t>)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12.8</a:t>
                      </a:r>
                      <a:r>
                        <a:rPr lang="zh-TW" sz="1800" kern="0">
                          <a:effectLst/>
                        </a:rPr>
                        <a:t>℃</a:t>
                      </a:r>
                      <a:endParaRPr lang="zh-TW" sz="180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18.7518</a:t>
                      </a:r>
                      <a:r>
                        <a:rPr lang="zh-TW" sz="1800" kern="0" dirty="0">
                          <a:effectLst/>
                        </a:rPr>
                        <a:t>℃</a:t>
                      </a:r>
                      <a:endParaRPr lang="zh-TW" sz="18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84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Mooring </a:t>
            </a:r>
            <a:r>
              <a:rPr lang="en-US" altLang="zh-TW" dirty="0" smtClean="0"/>
              <a:t>stations (Tropical regions)</a:t>
            </a:r>
            <a:br>
              <a:rPr lang="en-US" altLang="zh-TW" dirty="0" smtClean="0"/>
            </a:br>
            <a:r>
              <a:rPr lang="en-US" altLang="zh-TW" dirty="0" smtClean="0"/>
              <a:t>(with </a:t>
            </a:r>
            <a:r>
              <a:rPr lang="en-US" altLang="zh-TW" dirty="0"/>
              <a:t>depth, fixed locations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Keywords</a:t>
            </a:r>
            <a:r>
              <a:rPr lang="en-US" altLang="zh-TW" dirty="0"/>
              <a:t>: Global Tropical Moored Buoy </a:t>
            </a:r>
            <a:r>
              <a:rPr lang="en-US" altLang="zh-TW" dirty="0" smtClean="0"/>
              <a:t>Array, TAO array</a:t>
            </a:r>
            <a:endParaRPr lang="zh-TW" altLang="en-US" dirty="0"/>
          </a:p>
        </p:txBody>
      </p:sp>
      <p:pic>
        <p:nvPicPr>
          <p:cNvPr id="7170" name="Picture 2" descr="D:\擷取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2" y="3140968"/>
            <a:ext cx="7158311" cy="198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pmel.noaa.gov/gtmba/sites/default/files/styles/landing_page_banner/public/thumbnails/image/IMG_0622.jpg?itok=2kbeXv8z&amp;c=50259841db4e6fd909aea30cc0b8655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4" r="42484"/>
          <a:stretch/>
        </p:blipFill>
        <p:spPr bwMode="auto">
          <a:xfrm>
            <a:off x="7210427" y="3700127"/>
            <a:ext cx="1898469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60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All in-situ observation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(</a:t>
            </a:r>
            <a:r>
              <a:rPr lang="en-US" altLang="zh-TW" dirty="0" err="1" smtClean="0"/>
              <a:t>coriolis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www.coriolis.eu.org/Data-Products/Data-Delivery/Data-selection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51</a:t>
            </a:fld>
            <a:endParaRPr lang="zh-TW" altLang="en-US"/>
          </a:p>
        </p:txBody>
      </p:sp>
      <p:pic>
        <p:nvPicPr>
          <p:cNvPr id="3074" name="Picture 2" descr="D:\擷取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80748"/>
            <a:ext cx="6408712" cy="417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73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/>
              <a:t>教學</a:t>
            </a:r>
            <a:r>
              <a:rPr lang="zh-TW" altLang="zh-TW" dirty="0" smtClean="0"/>
              <a:t>進度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Schedule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13176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altLang="zh-TW" dirty="0"/>
              <a:t>Introduction: Why do we need to observe ocean currents? </a:t>
            </a:r>
            <a:endParaRPr lang="zh-TW" altLang="zh-TW" dirty="0"/>
          </a:p>
          <a:p>
            <a:pPr lvl="0"/>
            <a:r>
              <a:rPr lang="en-US" altLang="zh-TW" dirty="0"/>
              <a:t>Some basic tools for programming and scientific plotting: </a:t>
            </a:r>
            <a:r>
              <a:rPr lang="en-US" altLang="zh-TW" dirty="0" err="1"/>
              <a:t>Matlab</a:t>
            </a:r>
            <a:r>
              <a:rPr lang="en-US" altLang="zh-TW" dirty="0"/>
              <a:t>, Python, Julia Language, GMT, Ocean Data View </a:t>
            </a:r>
            <a:r>
              <a:rPr lang="en-US" altLang="zh-TW" dirty="0" smtClean="0"/>
              <a:t>(additional topics </a:t>
            </a:r>
            <a:r>
              <a:rPr lang="en-US" altLang="zh-TW" dirty="0"/>
              <a:t>for students)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some required mathematics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下周</a:t>
            </a:r>
            <a:r>
              <a:rPr lang="en-US" altLang="zh-TW" dirty="0" smtClean="0"/>
              <a:t>)</a:t>
            </a:r>
            <a:endParaRPr lang="zh-TW" altLang="zh-TW" dirty="0"/>
          </a:p>
          <a:p>
            <a:pPr lvl="0"/>
            <a:r>
              <a:rPr lang="en-US" altLang="zh-TW" dirty="0"/>
              <a:t>Methods of observing currents: In-situ and satellite </a:t>
            </a:r>
            <a:r>
              <a:rPr lang="en-US" altLang="zh-TW" dirty="0" smtClean="0"/>
              <a:t>observations (1~2</a:t>
            </a:r>
            <a:r>
              <a:rPr lang="zh-TW" altLang="en-US" dirty="0" smtClean="0"/>
              <a:t>週</a:t>
            </a:r>
            <a:r>
              <a:rPr lang="en-US" altLang="zh-TW" dirty="0" smtClean="0"/>
              <a:t>)</a:t>
            </a:r>
            <a:endParaRPr lang="zh-TW" altLang="zh-TW" dirty="0"/>
          </a:p>
          <a:p>
            <a:r>
              <a:rPr lang="en-US" altLang="zh-TW" dirty="0"/>
              <a:t>Data and links of observations for ocean currents (1~2</a:t>
            </a:r>
            <a:r>
              <a:rPr lang="zh-TW" altLang="en-US" dirty="0"/>
              <a:t>週</a:t>
            </a:r>
            <a:r>
              <a:rPr lang="en-US" altLang="zh-TW" dirty="0" smtClean="0"/>
              <a:t>)</a:t>
            </a:r>
            <a:endParaRPr lang="zh-TW" altLang="zh-TW" dirty="0"/>
          </a:p>
          <a:p>
            <a:pPr lvl="0"/>
            <a:r>
              <a:rPr lang="en-US" altLang="zh-TW" dirty="0" smtClean="0"/>
              <a:t>Drifter </a:t>
            </a:r>
            <a:r>
              <a:rPr lang="en-US" altLang="zh-TW" dirty="0"/>
              <a:t>data </a:t>
            </a:r>
            <a:r>
              <a:rPr lang="en-US" altLang="zh-TW" dirty="0" smtClean="0"/>
              <a:t>analysis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82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/>
              <a:t>教學</a:t>
            </a:r>
            <a:r>
              <a:rPr lang="zh-TW" altLang="zh-TW" dirty="0" smtClean="0"/>
              <a:t>進度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Schedule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altLang="zh-TW" dirty="0"/>
              <a:t>ADCP data analysis</a:t>
            </a:r>
            <a:endParaRPr lang="zh-TW" altLang="zh-TW" dirty="0"/>
          </a:p>
          <a:p>
            <a:pPr lvl="0"/>
            <a:r>
              <a:rPr lang="en-US" altLang="zh-TW" dirty="0" smtClean="0"/>
              <a:t>Shipboard </a:t>
            </a:r>
            <a:r>
              <a:rPr lang="en-US" altLang="zh-TW" dirty="0"/>
              <a:t>ADCP </a:t>
            </a:r>
            <a:r>
              <a:rPr lang="en-US" altLang="zh-TW" dirty="0" smtClean="0"/>
              <a:t>calibration (data processing for bottom-track ship velocities) </a:t>
            </a:r>
          </a:p>
          <a:p>
            <a:pPr lvl="0"/>
            <a:r>
              <a:rPr lang="en-US" altLang="zh-TW" dirty="0" smtClean="0"/>
              <a:t>Shipboard ADCP calibration (data processing for GPS</a:t>
            </a:r>
            <a:r>
              <a:rPr lang="zh-TW" altLang="en-US" dirty="0" smtClean="0"/>
              <a:t> </a:t>
            </a:r>
            <a:r>
              <a:rPr lang="en-US" altLang="zh-TW" dirty="0" smtClean="0"/>
              <a:t>ship velocities)</a:t>
            </a:r>
          </a:p>
          <a:p>
            <a:pPr lvl="0"/>
            <a:r>
              <a:rPr lang="en-US" altLang="zh-TW" dirty="0" smtClean="0"/>
              <a:t>Current Meters</a:t>
            </a:r>
          </a:p>
          <a:p>
            <a:pPr lvl="0"/>
            <a:r>
              <a:rPr lang="en-US" altLang="zh-TW" dirty="0" smtClean="0"/>
              <a:t>Hydrographic </a:t>
            </a:r>
            <a:r>
              <a:rPr lang="en-US" altLang="zh-TW" dirty="0"/>
              <a:t>(CTD, </a:t>
            </a:r>
            <a:r>
              <a:rPr lang="en-US" altLang="zh-TW" dirty="0" smtClean="0"/>
              <a:t>XBT, ARGO) </a:t>
            </a:r>
            <a:r>
              <a:rPr lang="en-US" altLang="zh-TW" dirty="0"/>
              <a:t>data analysis</a:t>
            </a:r>
            <a:endParaRPr lang="zh-TW" altLang="zh-TW" dirty="0"/>
          </a:p>
          <a:p>
            <a:pPr lvl="0"/>
            <a:r>
              <a:rPr lang="en-US" altLang="zh-TW" dirty="0" smtClean="0"/>
              <a:t>Wind-driven Circulation</a:t>
            </a:r>
          </a:p>
          <a:p>
            <a:pPr lvl="0"/>
            <a:endParaRPr lang="zh-TW" altLang="zh-TW" dirty="0"/>
          </a:p>
          <a:p>
            <a:endParaRPr lang="en-US" altLang="zh-TW" dirty="0" smtClean="0"/>
          </a:p>
          <a:p>
            <a:pPr lvl="0"/>
            <a:endParaRPr lang="zh-TW" altLang="zh-TW" dirty="0"/>
          </a:p>
          <a:p>
            <a:endParaRPr lang="en-US" altLang="zh-TW" dirty="0"/>
          </a:p>
          <a:p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40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TW" altLang="en-US" sz="4800" dirty="0"/>
              <a:t>評量</a:t>
            </a:r>
            <a:r>
              <a:rPr lang="zh-TW" altLang="en-US" sz="4800" dirty="0" smtClean="0"/>
              <a:t>方式</a:t>
            </a:r>
            <a:r>
              <a:rPr lang="zh-TW" altLang="en-US" sz="4800" dirty="0"/>
              <a:t/>
            </a:r>
            <a:br>
              <a:rPr lang="zh-TW" altLang="en-US" sz="4800" dirty="0"/>
            </a:br>
            <a:r>
              <a:rPr lang="en-US" altLang="zh-TW" sz="4800" dirty="0" smtClean="0"/>
              <a:t>Grading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772816"/>
            <a:ext cx="856895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 smtClean="0"/>
              <a:t>1</a:t>
            </a:r>
            <a:r>
              <a:rPr lang="en-US" altLang="zh-TW" sz="4000" dirty="0"/>
              <a:t>.</a:t>
            </a:r>
            <a:r>
              <a:rPr lang="zh-TW" altLang="en-US" sz="4000" dirty="0" smtClean="0"/>
              <a:t>作業</a:t>
            </a:r>
            <a:r>
              <a:rPr lang="en-US" altLang="zh-TW" sz="4000" dirty="0" smtClean="0"/>
              <a:t>(Homework)</a:t>
            </a:r>
            <a:r>
              <a:rPr lang="zh-TW" altLang="en-US" sz="4000" dirty="0" smtClean="0"/>
              <a:t>：</a:t>
            </a:r>
            <a:r>
              <a:rPr lang="en-US" altLang="zh-TW" sz="4000" dirty="0" smtClean="0"/>
              <a:t>30%</a:t>
            </a:r>
            <a:r>
              <a:rPr lang="zh-TW" altLang="en-US" sz="4000" dirty="0"/>
              <a:t/>
            </a:r>
            <a:br>
              <a:rPr lang="zh-TW" altLang="en-US" sz="4000" dirty="0"/>
            </a:br>
            <a:r>
              <a:rPr lang="en-US" altLang="zh-TW" sz="4000" dirty="0"/>
              <a:t>2.</a:t>
            </a:r>
            <a:r>
              <a:rPr lang="zh-TW" altLang="en-US" sz="4000" dirty="0"/>
              <a:t>課堂討論和</a:t>
            </a:r>
            <a:r>
              <a:rPr lang="zh-TW" altLang="en-US" sz="4000" dirty="0" smtClean="0"/>
              <a:t>發問</a:t>
            </a:r>
            <a:r>
              <a:rPr lang="en-US" altLang="zh-TW" sz="4000" dirty="0" smtClean="0"/>
              <a:t>(Discussion): 30%  (0.3%/time) </a:t>
            </a:r>
            <a:r>
              <a:rPr lang="en-US" altLang="zh-TW" sz="4000" dirty="0"/>
              <a:t> </a:t>
            </a:r>
            <a:r>
              <a:rPr lang="zh-TW" altLang="en-US" sz="4000" dirty="0"/>
              <a:t/>
            </a:r>
            <a:br>
              <a:rPr lang="zh-TW" altLang="en-US" sz="4000" dirty="0"/>
            </a:br>
            <a:r>
              <a:rPr lang="en-US" altLang="zh-TW" sz="4000" dirty="0"/>
              <a:t>3</a:t>
            </a:r>
            <a:r>
              <a:rPr lang="en-US" altLang="zh-TW" sz="4000" dirty="0" smtClean="0"/>
              <a:t>.</a:t>
            </a:r>
            <a:r>
              <a:rPr lang="zh-TW" altLang="en-US" sz="4000" dirty="0" smtClean="0"/>
              <a:t>個人報告</a:t>
            </a:r>
            <a:r>
              <a:rPr lang="en-US" altLang="zh-TW" sz="4000" dirty="0" smtClean="0"/>
              <a:t>(Reports)</a:t>
            </a:r>
            <a:r>
              <a:rPr lang="zh-TW" altLang="en-US" sz="4000" dirty="0" smtClean="0"/>
              <a:t>：</a:t>
            </a:r>
            <a:r>
              <a:rPr lang="en-US" altLang="zh-TW" sz="4000" dirty="0" smtClean="0"/>
              <a:t>20%</a:t>
            </a:r>
          </a:p>
          <a:p>
            <a:pPr marL="0" indent="0">
              <a:buNone/>
            </a:pPr>
            <a:r>
              <a:rPr lang="en-US" altLang="zh-TW" sz="4000" dirty="0" smtClean="0"/>
              <a:t>4.</a:t>
            </a:r>
            <a:r>
              <a:rPr lang="zh-TW" altLang="en-US" sz="4000" dirty="0" smtClean="0"/>
              <a:t>分組討論及報告</a:t>
            </a:r>
            <a:r>
              <a:rPr lang="en-US" altLang="zh-TW" sz="4000" dirty="0" smtClean="0"/>
              <a:t>:20%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12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Final </a:t>
            </a:r>
            <a:r>
              <a:rPr lang="en-US" altLang="zh-TW" dirty="0"/>
              <a:t>Report using “</a:t>
            </a:r>
            <a:r>
              <a:rPr lang="en-US" altLang="zh-TW" dirty="0" smtClean="0"/>
              <a:t>cr2370.zip”</a:t>
            </a:r>
            <a:br>
              <a:rPr lang="en-US" altLang="zh-TW" dirty="0" smtClean="0"/>
            </a:br>
            <a:r>
              <a:rPr lang="en-US" altLang="zh-TW" dirty="0" smtClean="0"/>
              <a:t>(Due date: 6/19)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(25%) What are the main direction of the observed currents around the Keelung </a:t>
            </a:r>
            <a:r>
              <a:rPr lang="en-US" altLang="zh-TW" dirty="0"/>
              <a:t>Island during the cruise </a:t>
            </a:r>
            <a:r>
              <a:rPr lang="en-US" altLang="zh-TW" dirty="0" smtClean="0"/>
              <a:t>experiment of CR2370 </a:t>
            </a:r>
            <a:r>
              <a:rPr lang="en-US" altLang="zh-TW" dirty="0"/>
              <a:t>(using “cr2370000_000000.LTA”)?</a:t>
            </a:r>
            <a:endParaRPr lang="en-US" altLang="zh-TW" dirty="0" smtClean="0"/>
          </a:p>
          <a:p>
            <a:r>
              <a:rPr lang="en-US" altLang="zh-TW" dirty="0"/>
              <a:t>(25%) Describe </a:t>
            </a:r>
            <a:r>
              <a:rPr lang="en-US" altLang="zh-TW" dirty="0" smtClean="0"/>
              <a:t>the ocean </a:t>
            </a:r>
            <a:r>
              <a:rPr lang="en-US" altLang="zh-TW" dirty="0"/>
              <a:t>currents during the cruise </a:t>
            </a:r>
            <a:r>
              <a:rPr lang="en-US" altLang="zh-TW" dirty="0" smtClean="0"/>
              <a:t>experiment.</a:t>
            </a:r>
          </a:p>
          <a:p>
            <a:r>
              <a:rPr lang="en-US" altLang="zh-TW" dirty="0"/>
              <a:t>(25%) Guess</a:t>
            </a:r>
            <a:r>
              <a:rPr lang="en-US" altLang="zh-TW" dirty="0" smtClean="0"/>
              <a:t>: what is the main force that drives the </a:t>
            </a:r>
            <a:r>
              <a:rPr lang="en-US" altLang="zh-TW" dirty="0"/>
              <a:t>observed currents around the </a:t>
            </a:r>
            <a:r>
              <a:rPr lang="en-US" altLang="zh-TW" dirty="0" smtClean="0"/>
              <a:t>Keelung Island? </a:t>
            </a:r>
          </a:p>
          <a:p>
            <a:r>
              <a:rPr lang="en-US" altLang="zh-TW" dirty="0"/>
              <a:t>(25%) Describe </a:t>
            </a:r>
            <a:r>
              <a:rPr lang="en-US" altLang="zh-TW" dirty="0" smtClean="0"/>
              <a:t>the ocean vertical structure during the cruise experiment (using “c*-1.txt”). Could we find the thermocline?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026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Group 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916832"/>
            <a:ext cx="4283968" cy="39604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283968" y="2060848"/>
            <a:ext cx="482877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dirty="0"/>
              <a:t>日期：</a:t>
            </a:r>
            <a:r>
              <a:rPr lang="en-US" altLang="zh-TW" dirty="0"/>
              <a:t>2015/01/01~2015/01/30</a:t>
            </a:r>
            <a:endParaRPr lang="zh-TW" altLang="zh-TW" dirty="0"/>
          </a:p>
          <a:p>
            <a:r>
              <a:rPr lang="zh-TW" altLang="zh-TW" dirty="0"/>
              <a:t>資料範圍：</a:t>
            </a:r>
            <a:r>
              <a:rPr lang="en-US" altLang="zh-TW" dirty="0"/>
              <a:t>116~123°E / 18~22°N</a:t>
            </a:r>
            <a:endParaRPr lang="zh-TW" altLang="zh-TW" dirty="0"/>
          </a:p>
          <a:p>
            <a:r>
              <a:rPr lang="zh-TW" altLang="zh-TW" dirty="0"/>
              <a:t>以</a:t>
            </a:r>
            <a:r>
              <a:rPr lang="en-US" altLang="zh-TW" dirty="0"/>
              <a:t>121~122°E</a:t>
            </a:r>
            <a:r>
              <a:rPr lang="zh-TW" altLang="zh-TW" dirty="0"/>
              <a:t>範圍的資料作為黑潮的資料範本；</a:t>
            </a:r>
          </a:p>
          <a:p>
            <a:r>
              <a:rPr lang="zh-TW" altLang="zh-TW" dirty="0"/>
              <a:t>以</a:t>
            </a:r>
            <a:r>
              <a:rPr lang="en-US" altLang="zh-TW" dirty="0"/>
              <a:t>116~117°E</a:t>
            </a:r>
            <a:r>
              <a:rPr lang="zh-TW" altLang="zh-TW" dirty="0"/>
              <a:t>範圍的資料作為南海的資料範本。</a:t>
            </a:r>
          </a:p>
          <a:p>
            <a:pPr lvl="0"/>
            <a:r>
              <a:rPr lang="zh-TW" altLang="zh-TW" dirty="0"/>
              <a:t>比較兩者之間的平均流速</a:t>
            </a:r>
          </a:p>
          <a:p>
            <a:r>
              <a:rPr lang="zh-TW" altLang="zh-TW" dirty="0"/>
              <a:t>黑潮流速約</a:t>
            </a:r>
            <a:r>
              <a:rPr lang="en-US" altLang="zh-TW" dirty="0"/>
              <a:t>4.25(km/</a:t>
            </a:r>
            <a:r>
              <a:rPr lang="en-US" altLang="zh-TW" dirty="0" err="1"/>
              <a:t>hr</a:t>
            </a:r>
            <a:r>
              <a:rPr lang="en-US" altLang="zh-TW" dirty="0"/>
              <a:t>) &gt; </a:t>
            </a:r>
            <a:r>
              <a:rPr lang="zh-TW" altLang="zh-TW" dirty="0"/>
              <a:t>南海流速約</a:t>
            </a:r>
            <a:r>
              <a:rPr lang="en-US" altLang="zh-TW" dirty="0"/>
              <a:t>3.99(km/</a:t>
            </a:r>
            <a:r>
              <a:rPr lang="en-US" altLang="zh-TW" dirty="0" err="1"/>
              <a:t>hr</a:t>
            </a:r>
            <a:r>
              <a:rPr lang="en-US" altLang="zh-TW" dirty="0"/>
              <a:t>)</a:t>
            </a:r>
            <a:endParaRPr lang="zh-TW" altLang="zh-TW" dirty="0"/>
          </a:p>
          <a:p>
            <a:pPr lvl="0"/>
            <a:r>
              <a:rPr lang="zh-TW" altLang="zh-TW" dirty="0"/>
              <a:t>比較兩者之間的平均溫度</a:t>
            </a:r>
          </a:p>
          <a:p>
            <a:r>
              <a:rPr lang="zh-TW" altLang="zh-TW" dirty="0"/>
              <a:t>黑潮溫度約 </a:t>
            </a:r>
            <a:r>
              <a:rPr lang="en-US" altLang="zh-TW" dirty="0"/>
              <a:t>24.34(°C)  &gt; </a:t>
            </a:r>
            <a:r>
              <a:rPr lang="zh-TW" altLang="zh-TW" dirty="0"/>
              <a:t>南海流速約</a:t>
            </a:r>
            <a:r>
              <a:rPr lang="en-US" altLang="zh-TW" dirty="0"/>
              <a:t>22.90(°C)</a:t>
            </a:r>
            <a:endParaRPr lang="zh-TW" altLang="zh-TW" dirty="0"/>
          </a:p>
        </p:txBody>
      </p:sp>
      <p:sp>
        <p:nvSpPr>
          <p:cNvPr id="7" name="文字方塊 6"/>
          <p:cNvSpPr txBox="1"/>
          <p:nvPr/>
        </p:nvSpPr>
        <p:spPr>
          <a:xfrm>
            <a:off x="4932040" y="558924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Discussion?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71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Result cannot be reproduced?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1026" name="Picture 2" descr="D: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5" y="1328718"/>
            <a:ext cx="8064896" cy="539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6228184" y="1772816"/>
            <a:ext cx="2915816" cy="288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44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Group 4 (summer)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5" name="image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-5680" y="1196752"/>
            <a:ext cx="9144000" cy="4392488"/>
          </a:xfrm>
          <a:prstGeom prst="rect">
            <a:avLst/>
          </a:prstGeom>
          <a:ln/>
        </p:spPr>
      </p:pic>
      <p:pic>
        <p:nvPicPr>
          <p:cNvPr id="6" name="image2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582838" y="3880445"/>
            <a:ext cx="5734050" cy="28702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42966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 4 </a:t>
            </a:r>
            <a:r>
              <a:rPr lang="en-US" altLang="zh-TW" dirty="0" smtClean="0"/>
              <a:t>(winter)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5" name="image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-3398" y="1133624"/>
            <a:ext cx="9144000" cy="4248472"/>
          </a:xfrm>
          <a:prstGeom prst="rect">
            <a:avLst/>
          </a:prstGeom>
          <a:ln/>
        </p:spPr>
      </p:pic>
      <p:pic>
        <p:nvPicPr>
          <p:cNvPr id="6" name="image1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627784" y="3946996"/>
            <a:ext cx="5734050" cy="28702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08524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C4F5BE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C4F5BE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